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70" r:id="rId2"/>
    <p:sldId id="263" r:id="rId3"/>
    <p:sldId id="287" r:id="rId4"/>
    <p:sldId id="370" r:id="rId5"/>
    <p:sldId id="295" r:id="rId6"/>
    <p:sldId id="444" r:id="rId7"/>
    <p:sldId id="302" r:id="rId8"/>
    <p:sldId id="445" r:id="rId9"/>
    <p:sldId id="303" r:id="rId10"/>
    <p:sldId id="304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3" r:id="rId23"/>
    <p:sldId id="446" r:id="rId24"/>
    <p:sldId id="312" r:id="rId25"/>
    <p:sldId id="410" r:id="rId26"/>
    <p:sldId id="433" r:id="rId27"/>
    <p:sldId id="434" r:id="rId28"/>
    <p:sldId id="447" r:id="rId29"/>
    <p:sldId id="435" r:id="rId30"/>
    <p:sldId id="436" r:id="rId31"/>
    <p:sldId id="432" r:id="rId32"/>
    <p:sldId id="408" r:id="rId33"/>
    <p:sldId id="442" r:id="rId34"/>
    <p:sldId id="443" r:id="rId35"/>
    <p:sldId id="441" r:id="rId36"/>
    <p:sldId id="409" r:id="rId37"/>
    <p:sldId id="438" r:id="rId38"/>
    <p:sldId id="439" r:id="rId39"/>
    <p:sldId id="440" r:id="rId40"/>
    <p:sldId id="437" r:id="rId41"/>
    <p:sldId id="430" r:id="rId42"/>
    <p:sldId id="431" r:id="rId43"/>
    <p:sldId id="429" r:id="rId44"/>
    <p:sldId id="422" r:id="rId45"/>
    <p:sldId id="424" r:id="rId46"/>
    <p:sldId id="425" r:id="rId47"/>
    <p:sldId id="427" r:id="rId48"/>
    <p:sldId id="428" r:id="rId49"/>
    <p:sldId id="395" r:id="rId50"/>
    <p:sldId id="396" r:id="rId51"/>
    <p:sldId id="397" r:id="rId52"/>
    <p:sldId id="394" r:id="rId53"/>
    <p:sldId id="390" r:id="rId54"/>
    <p:sldId id="386" r:id="rId55"/>
    <p:sldId id="368" r:id="rId56"/>
    <p:sldId id="448" r:id="rId57"/>
    <p:sldId id="367" r:id="rId58"/>
    <p:sldId id="369" r:id="rId59"/>
    <p:sldId id="391" r:id="rId60"/>
    <p:sldId id="392" r:id="rId61"/>
    <p:sldId id="387" r:id="rId62"/>
    <p:sldId id="449" r:id="rId63"/>
    <p:sldId id="450" r:id="rId64"/>
    <p:sldId id="451" r:id="rId65"/>
    <p:sldId id="452" r:id="rId66"/>
    <p:sldId id="388" r:id="rId67"/>
    <p:sldId id="382" r:id="rId68"/>
    <p:sldId id="385" r:id="rId69"/>
    <p:sldId id="393" r:id="rId70"/>
    <p:sldId id="389" r:id="rId71"/>
    <p:sldId id="453" r:id="rId72"/>
    <p:sldId id="384" r:id="rId73"/>
    <p:sldId id="336" r:id="rId74"/>
    <p:sldId id="300" r:id="rId75"/>
    <p:sldId id="266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244"/>
    <a:srgbClr val="C9CACF"/>
    <a:srgbClr val="F1ECE6"/>
    <a:srgbClr val="326393"/>
    <a:srgbClr val="CAB5BD"/>
    <a:srgbClr val="6D8CAC"/>
    <a:srgbClr val="21345C"/>
    <a:srgbClr val="2A345C"/>
    <a:srgbClr val="0F1225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4213" autoAdjust="0"/>
  </p:normalViewPr>
  <p:slideViewPr>
    <p:cSldViewPr snapToGrid="0">
      <p:cViewPr varScale="1">
        <p:scale>
          <a:sx n="104" d="100"/>
          <a:sy n="104" d="100"/>
        </p:scale>
        <p:origin x="115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139CD-C359-4F73-A27B-76EBA1E1039B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F7CBE-E7AA-4A28-9091-DC0FC3066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4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7CBE-E7AA-4A28-9091-DC0FC3066C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F7CBE-E7AA-4A28-9091-DC0FC3066C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38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F7CBE-E7AA-4A28-9091-DC0FC3066C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96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F7CBE-E7AA-4A28-9091-DC0FC3066C2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70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F7CBE-E7AA-4A28-9091-DC0FC3066C2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7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3748341" y="2505670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보아라</a:t>
            </a:r>
            <a:r>
              <a:rPr lang="en-US" altLang="ko-KR" sz="54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: </a:t>
            </a:r>
            <a:r>
              <a:rPr lang="en-US" altLang="ko-KR" sz="54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boara</a:t>
            </a:r>
            <a:r>
              <a:rPr lang="en-US" altLang="ko-KR" sz="54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endParaRPr lang="ko-KR" altLang="en-US" sz="54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12932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8921972" y="53479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NullPointerException</a:t>
            </a:r>
            <a:endParaRPr lang="ko-KR" altLang="en-US" sz="24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9190571" y="5876483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김소연</a:t>
            </a:r>
            <a:r>
              <a:rPr lang="en-US" altLang="ko-KR" sz="20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박소연</a:t>
            </a:r>
            <a:r>
              <a:rPr lang="en-US" altLang="ko-KR" sz="20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최이지</a:t>
            </a:r>
            <a:endParaRPr lang="en-US" altLang="ko-KR" sz="20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5942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4-1.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 테이블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F7072-CBF9-489E-85F3-A153A5A4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7" y="1073029"/>
            <a:ext cx="11798906" cy="4711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E7291-897F-9712-2F1F-32DEB9507B77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0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7225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4-2.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포인트 코드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8DC0E6-42A9-EB90-03CF-819CF252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7" y="1276239"/>
            <a:ext cx="11798906" cy="430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82CDA-828B-1912-29DF-4F3F71F7CA38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9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631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4-3.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포인트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635AAC-F810-A22A-2507-7CB6EFEF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9" y="1152408"/>
            <a:ext cx="11849709" cy="4553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1539C-6891-09D9-CC3C-DA93593540F3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3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5942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4-4.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장르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9A9B96-55EE-22DE-EB22-8514C4D9C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0" y="1257188"/>
            <a:ext cx="11856059" cy="4343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BAEC00-A7C9-C3CA-0D03-8B128BF6ABFA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04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631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4-5.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컬렉션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772AF-A963-83FF-35F3-D9D2642F4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9" y="1276239"/>
            <a:ext cx="11779855" cy="430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F0312-5E98-9314-4A19-40FA5E061F57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0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631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4-6.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129DDE-9D68-1C52-B0E7-E48C8188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7" y="1149233"/>
            <a:ext cx="11932263" cy="455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05E81-2A32-6C75-B78F-A5E37E3D829E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2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5942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4-7.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댓글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5D73DE-05E3-9970-760A-3952FC24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2" y="1276239"/>
            <a:ext cx="11932263" cy="430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B2709-AB7B-4E34-D5E1-265AC45240A2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82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6853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4-8.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찜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좋아요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D48B5-DAB4-5BB8-8EFC-76AC505D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00" y="1273064"/>
            <a:ext cx="11779855" cy="4311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8BDDF5-5477-8583-C42F-08DC1BCAA5AC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5942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4-9.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파일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88EF2D-C8B6-5DC0-9E92-F5099238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" y="1044452"/>
            <a:ext cx="11989416" cy="4769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2B61DA-F90E-8D4D-89DC-F287684E535E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5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7148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4-10.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HOT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포스팅 테이블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84477A-5B10-A0A8-2B47-49163C7B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1" y="1276239"/>
            <a:ext cx="11792556" cy="430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460EC-60FA-F78A-FEB2-875242F00431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0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&#10;&#10;자동 생성된 설명">
            <a:extLst>
              <a:ext uri="{FF2B5EF4-FFF2-40B4-BE49-F238E27FC236}">
                <a16:creationId xmlns:a16="http://schemas.microsoft.com/office/drawing/2014/main" id="{AF7170D3-AA47-4849-8576-B3290EFFB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17065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2093217" y="4350345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팀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2093217" y="4916855"/>
            <a:ext cx="4419548" cy="523220"/>
            <a:chOff x="1320852" y="475875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프로젝트 주제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2093217" y="5480795"/>
            <a:ext cx="4419548" cy="523220"/>
            <a:chOff x="1320852" y="4758750"/>
            <a:chExt cx="441954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개발 환경 및 도구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2B75415-ACB9-4E8B-8DC2-197ECDE67E04}"/>
              </a:ext>
            </a:extLst>
          </p:cNvPr>
          <p:cNvGrpSpPr/>
          <p:nvPr/>
        </p:nvGrpSpPr>
        <p:grpSpPr>
          <a:xfrm>
            <a:off x="2093217" y="6051500"/>
            <a:ext cx="4419548" cy="523220"/>
            <a:chOff x="1320852" y="4758750"/>
            <a:chExt cx="4419548" cy="5232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4B92E0-C0B7-44D3-B086-D79556BF057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DB 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설계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EE13C9-13D6-45BD-A8F2-0816DAC5AAF6}"/>
                </a:ext>
              </a:extLst>
            </p:cNvPr>
            <p:cNvSpPr txBox="1"/>
            <p:nvPr/>
          </p:nvSpPr>
          <p:spPr>
            <a:xfrm>
              <a:off x="1320852" y="475875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4</a:t>
              </a:r>
              <a:endPara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6868417" y="4350345"/>
            <a:ext cx="4419548" cy="523220"/>
            <a:chOff x="1320852" y="4758750"/>
            <a:chExt cx="4419548" cy="5232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개인 기능 구현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5</a:t>
              </a:r>
              <a:endPara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6868417" y="4916855"/>
            <a:ext cx="4419548" cy="523220"/>
            <a:chOff x="1320852" y="4758750"/>
            <a:chExt cx="4419548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시연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6</a:t>
              </a:r>
              <a:endPara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6868417" y="5480795"/>
            <a:ext cx="4419548" cy="523220"/>
            <a:chOff x="1320852" y="4758750"/>
            <a:chExt cx="4419548" cy="5232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프로젝트 발전 방향 </a:t>
              </a:r>
              <a:r>
                <a:rPr lang="en-US" altLang="ko-KR" sz="2000" spc="-3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&amp; </a:t>
              </a:r>
              <a:r>
                <a:rPr lang="ko-KR" altLang="en-US" sz="2000" spc="-3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개발 후기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7</a:t>
              </a:r>
              <a:endParaRPr lang="ko-KR" altLang="en-US" sz="2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776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4-11.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조회수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3B2711-5BE8-8123-A461-9CA1E920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37" y="1273064"/>
            <a:ext cx="10998765" cy="4311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7A9FC-5048-03AA-6D71-285A5CED3150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4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6109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4-12.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쪽지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7B07C1-4589-706F-80AD-282D7E4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06" y="1292115"/>
            <a:ext cx="11125772" cy="4273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92EDD-6562-395D-0E39-0D55E21D278B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22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7019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4-13.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테이블 명세서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자동 충전 테이블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7D39E3-0F6D-4379-0540-D9D2B964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64" y="1295290"/>
            <a:ext cx="11113071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6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5521667" y="4260873"/>
            <a:ext cx="6070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5. </a:t>
            </a:r>
            <a:r>
              <a:rPr lang="ko-KR" altLang="en-US" sz="54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개인 기능 구현</a:t>
            </a:r>
          </a:p>
        </p:txBody>
      </p:sp>
      <p:pic>
        <p:nvPicPr>
          <p:cNvPr id="2052" name="Picture 4" descr="옅은 색감의 감성배경화면 88장 : 네이버 블로그 | Western australia travel, Oceania  destinations, Margaret river western australia">
            <a:extLst>
              <a:ext uri="{FF2B5EF4-FFF2-40B4-BE49-F238E27FC236}">
                <a16:creationId xmlns:a16="http://schemas.microsoft.com/office/drawing/2014/main" id="{CD9F2349-0E94-CE47-C11A-8BF9D190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0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43B235-DDBB-8FC2-8E96-5DC0CDFC51F0}"/>
              </a:ext>
            </a:extLst>
          </p:cNvPr>
          <p:cNvCxnSpPr>
            <a:cxnSpLocks/>
          </p:cNvCxnSpPr>
          <p:nvPr/>
        </p:nvCxnSpPr>
        <p:spPr>
          <a:xfrm>
            <a:off x="6096000" y="5184203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1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메인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44" y="956618"/>
            <a:ext cx="9869677" cy="55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644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로그인 페이지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25" y="985054"/>
            <a:ext cx="9782288" cy="5603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4ADCD-5B53-607B-2DD6-4F65ECA41EDB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65" y="975115"/>
            <a:ext cx="10161126" cy="5562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BB9FE-BF3A-67E0-30CD-5E27874517CF}"/>
              </a:ext>
            </a:extLst>
          </p:cNvPr>
          <p:cNvSpPr txBox="1"/>
          <p:nvPr/>
        </p:nvSpPr>
        <p:spPr>
          <a:xfrm>
            <a:off x="332851" y="111525"/>
            <a:ext cx="4979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시퀀스 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휴면 회원 처리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해제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556A3-1017-BF42-5B49-D566B5507E0D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715230" y="5187820"/>
            <a:ext cx="10714770" cy="1403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스케줄러로 로그인 날짜가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년 넘은 회원을 조회해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isshow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=‘Y’ -&gt;’R’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휴면 회원이 로그인 시 메일 입력 화면이 노출되고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방식으로 전달합니다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230" y="1099473"/>
            <a:ext cx="10714770" cy="3724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4718" b="2153"/>
          <a:stretch/>
        </p:blipFill>
        <p:spPr>
          <a:xfrm>
            <a:off x="1163148" y="1199602"/>
            <a:ext cx="9069066" cy="111311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48" y="2576484"/>
            <a:ext cx="9488224" cy="2181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5351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휴면 회원 처리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해제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99EC8-888F-9B52-36BB-FF39403F2E8E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715230" y="4938954"/>
            <a:ext cx="10714770" cy="1652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 번호로 사용하기 위해 만든 </a:t>
            </a:r>
            <a:r>
              <a:rPr lang="ko-KR" altLang="en-US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난수를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body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삽입하고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return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시킵니다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컨트롤러에서 넘어온 메일 주소와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보내는 사람 주소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내용을 담아 </a:t>
            </a: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mailsend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호출 시킵니다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호출된 </a:t>
            </a: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mailsend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함수에서 스프링이 제공하는 메일 </a:t>
            </a: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Mimemessage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객체를 </a:t>
            </a:r>
            <a:b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생성 후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send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메시지 전송합니다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230" y="1099474"/>
            <a:ext cx="10714770" cy="3575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6057"/>
          <a:stretch/>
        </p:blipFill>
        <p:spPr>
          <a:xfrm>
            <a:off x="936954" y="1671415"/>
            <a:ext cx="9135804" cy="2933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54" y="1121183"/>
            <a:ext cx="6980412" cy="572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5351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휴면 회원 처리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해제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75839-048D-33E2-4804-BEC54FABDBD1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59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715230" y="4938954"/>
            <a:ext cx="10714770" cy="1652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Coolsms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발급받은 </a:t>
            </a: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key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secret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으로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message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객체를 생성합니다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메시지 정보를 담을 </a:t>
            </a: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hashmap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생성하여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수신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발신번호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type,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app-v]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키값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형태로 담습니다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Send()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함수에 메시지 정보가 담긴 </a:t>
            </a: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넣어 보냅니다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230" y="1099474"/>
            <a:ext cx="10714770" cy="3575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3528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문자인증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1" y="1214151"/>
            <a:ext cx="6582694" cy="914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83" y="2852070"/>
            <a:ext cx="8211696" cy="13908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20092"/>
          <a:stretch/>
        </p:blipFill>
        <p:spPr>
          <a:xfrm>
            <a:off x="926283" y="4284449"/>
            <a:ext cx="2181529" cy="2435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524CF7-F620-78DF-E964-3C0F6BF766C8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967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팀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D473D-626F-4DC6-A648-3BFCC6B4AF47}"/>
              </a:ext>
            </a:extLst>
          </p:cNvPr>
          <p:cNvSpPr txBox="1"/>
          <p:nvPr/>
        </p:nvSpPr>
        <p:spPr>
          <a:xfrm flipH="1">
            <a:off x="2315191" y="2520233"/>
            <a:ext cx="197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김소연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404A3D-C925-4422-B36F-7ADEB3EAF66A}"/>
              </a:ext>
            </a:extLst>
          </p:cNvPr>
          <p:cNvSpPr txBox="1"/>
          <p:nvPr/>
        </p:nvSpPr>
        <p:spPr>
          <a:xfrm flipH="1">
            <a:off x="5610077" y="2506871"/>
            <a:ext cx="1262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박소연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A0000D-7E54-4A27-84C9-D2E4F33159A4}"/>
              </a:ext>
            </a:extLst>
          </p:cNvPr>
          <p:cNvSpPr txBox="1"/>
          <p:nvPr/>
        </p:nvSpPr>
        <p:spPr>
          <a:xfrm flipH="1">
            <a:off x="8926132" y="2493512"/>
            <a:ext cx="1575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최이지 </a:t>
            </a:r>
            <a:r>
              <a:rPr lang="en-US" altLang="ko-KR" sz="20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(PM)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0F1523-9CAD-4C27-A816-6A3DB5808645}"/>
              </a:ext>
            </a:extLst>
          </p:cNvPr>
          <p:cNvSpPr/>
          <p:nvPr/>
        </p:nvSpPr>
        <p:spPr>
          <a:xfrm>
            <a:off x="2231286" y="2933702"/>
            <a:ext cx="2000129" cy="1540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DFD22B-A591-4CCA-B629-F891C787C026}"/>
              </a:ext>
            </a:extLst>
          </p:cNvPr>
          <p:cNvSpPr/>
          <p:nvPr/>
        </p:nvSpPr>
        <p:spPr>
          <a:xfrm>
            <a:off x="5574525" y="2920340"/>
            <a:ext cx="2000129" cy="18493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8938932" y="2906981"/>
            <a:ext cx="2000129" cy="15672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8938932" y="2906977"/>
            <a:ext cx="2000129" cy="154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컬렉션 관련 기능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관련 기능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spc="-150" dirty="0" err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회원별</a:t>
            </a: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실물도서 추천 기능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5579895" y="2933700"/>
            <a:ext cx="1994760" cy="183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댓글 관련 기능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 마이페이지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 이용 내역   관련 기능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포인트 관련 기능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 </a:t>
            </a: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2222914" y="2933701"/>
            <a:ext cx="2000129" cy="154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 관련 기능</a:t>
            </a:r>
            <a:r>
              <a:rPr lang="en-US" altLang="ko-KR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 관련 인증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메인 페이지 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쪽지 기능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키워드 검색 기능</a:t>
            </a:r>
            <a:endParaRPr lang="en-US" altLang="ko-KR" sz="1600" b="1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5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715230" y="4938954"/>
            <a:ext cx="10714770" cy="1652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Ajax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통한 메일 전송에 성공 후 저장한 </a:t>
            </a:r>
            <a:r>
              <a:rPr lang="ko-KR" altLang="en-US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인증번호와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메일로 받아서 입력한 인증번호를 비교합니다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불일치 시 입력한 인증번호를 지우고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유효성 검사를 통해 </a:t>
            </a:r>
            <a:r>
              <a:rPr lang="ko-KR" altLang="en-US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미인증을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막습니다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5230" y="1099474"/>
            <a:ext cx="10714770" cy="3575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378" r="7970" b="-2967"/>
          <a:stretch/>
        </p:blipFill>
        <p:spPr>
          <a:xfrm>
            <a:off x="803300" y="1144977"/>
            <a:ext cx="9764599" cy="7740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15090"/>
          <a:stretch/>
        </p:blipFill>
        <p:spPr>
          <a:xfrm>
            <a:off x="864846" y="2275458"/>
            <a:ext cx="10121877" cy="20855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7158"/>
          <a:stretch/>
        </p:blipFill>
        <p:spPr>
          <a:xfrm>
            <a:off x="864846" y="2998177"/>
            <a:ext cx="10181123" cy="13628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5351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휴면 회원 처리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해제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0795F-C605-1F8F-DA44-331BB452FB08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4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3" y="1725278"/>
            <a:ext cx="6239746" cy="2476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213" y="2410338"/>
            <a:ext cx="4851717" cy="25051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87691" y="2948474"/>
            <a:ext cx="1968759" cy="139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9" y="2410338"/>
            <a:ext cx="6069615" cy="323712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79306" y="3429000"/>
            <a:ext cx="1343530" cy="135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5351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휴면 회원 처리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해제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7B115-C618-3FEB-71BE-B27D627F7115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9" y="975115"/>
            <a:ext cx="9884186" cy="5657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A7666A-9A3A-AC48-2851-EDB5730DE857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66" y="1223721"/>
            <a:ext cx="11060068" cy="4858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254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검색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FB18C-1BEC-865C-E361-9A97118E254E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7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715230" y="5411755"/>
            <a:ext cx="10714770" cy="1199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search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선택한 </a:t>
            </a: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sel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검색내용을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form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태그 통해 전송합니다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Sel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유효성검사로 미 선택을 막고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선택한 </a:t>
            </a:r>
            <a:r>
              <a:rPr lang="en-US" altLang="ko-KR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sel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따라 </a:t>
            </a:r>
            <a:r>
              <a:rPr lang="ko-KR" altLang="en-US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컬랙션과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게시물 리스트를 검색합니다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검색결과를 </a:t>
            </a:r>
            <a:r>
              <a:rPr lang="ko-KR" altLang="en-US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or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컬렉션 페이지로 이동합니다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230" y="1099473"/>
            <a:ext cx="10714770" cy="4032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5428" b="23661"/>
          <a:stretch/>
        </p:blipFill>
        <p:spPr>
          <a:xfrm>
            <a:off x="886680" y="1174002"/>
            <a:ext cx="9615010" cy="1445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4631"/>
          <a:stretch/>
        </p:blipFill>
        <p:spPr>
          <a:xfrm>
            <a:off x="875898" y="3115655"/>
            <a:ext cx="10393434" cy="1836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검색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F80CB-B147-11EC-35E7-62E2C1322A74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97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26965" y="883189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02" y="924560"/>
            <a:ext cx="8685791" cy="53769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검색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0A2BD-9724-627B-F5FA-88FC55BB1C05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9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3288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쪽지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10" y="924560"/>
            <a:ext cx="10178737" cy="5812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E99AA3-13FC-23FB-21DE-BCC1CA5462D9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2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271286"/>
            <a:ext cx="10621857" cy="4700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254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시퀀스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쪽지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22C84-C3CD-FB04-5071-B8088B87E99B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44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715230" y="5318449"/>
            <a:ext cx="10714770" cy="1272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Ajax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통해서 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post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방식으로 전달한다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DB 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조회를 통해 배열로 전달받은 수신목록들은 </a:t>
            </a:r>
            <a:r>
              <a:rPr lang="en-US" altLang="ko-KR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js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통해서 태그를 만들어준다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발신날짜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읽은 날짜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읽지 않았으면 발신날짜출력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같이 조회해 읽지않은 메시지는 굵게 표현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5230" y="1099473"/>
            <a:ext cx="10714770" cy="4079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61" t="-1531" b="67365"/>
          <a:stretch/>
        </p:blipFill>
        <p:spPr>
          <a:xfrm>
            <a:off x="803301" y="1345657"/>
            <a:ext cx="10506269" cy="12480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35929"/>
          <a:stretch/>
        </p:blipFill>
        <p:spPr>
          <a:xfrm>
            <a:off x="908320" y="3631223"/>
            <a:ext cx="2111738" cy="1349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쪽지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33" y="3235673"/>
            <a:ext cx="10566564" cy="3691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AD851-27C5-27BA-D0D7-FB6BBB5AE7B5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8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814888" y="5202720"/>
            <a:ext cx="10714770" cy="1390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수신메세지를 상세보기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눌렀을때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sysdate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읽은 시간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(read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필드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update 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해줍니다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트랜잭션처리를 통해 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update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와 수신메세지를 읽어오는 기능을 묶습니다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수신메세지는 답장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발신메세지는 삭제 기능을 따로 추가합니다</a:t>
            </a:r>
            <a:r>
              <a:rPr lang="en-US" altLang="ko-KR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endParaRPr lang="en-US" altLang="ko-KR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230" y="1099473"/>
            <a:ext cx="10714770" cy="3883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739" r="872" b="51999"/>
          <a:stretch/>
        </p:blipFill>
        <p:spPr>
          <a:xfrm>
            <a:off x="814888" y="3844213"/>
            <a:ext cx="10420183" cy="9517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쪽지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32" y="1256997"/>
            <a:ext cx="4744112" cy="217200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46" y="1176230"/>
            <a:ext cx="5277587" cy="1533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192A65-22AB-B81E-62A0-DE9D963CDF21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135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플랫폼은 많고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 자리는 줄어드는 시대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026" name="Picture 2" descr="네이버 웹툰 - 위키백과, 우리 모두의 백과사전">
            <a:extLst>
              <a:ext uri="{FF2B5EF4-FFF2-40B4-BE49-F238E27FC236}">
                <a16:creationId xmlns:a16="http://schemas.microsoft.com/office/drawing/2014/main" id="{D7329E29-9DA8-5D6F-7692-66A37D29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25" y="975115"/>
            <a:ext cx="1899229" cy="189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카카오페이지, 인도네시아 웹툰 1위 업체 '네오바자르' 인수...동남아 진출 본격화 | 아주경제">
            <a:extLst>
              <a:ext uri="{FF2B5EF4-FFF2-40B4-BE49-F238E27FC236}">
                <a16:creationId xmlns:a16="http://schemas.microsoft.com/office/drawing/2014/main" id="{218B5566-7DC1-ED14-1BB9-894E5652C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66" y="2272783"/>
            <a:ext cx="4010488" cy="123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주)레진엔터테인먼트] [레진코믹스] 출판 편집PD (경력) - 사람인">
            <a:extLst>
              <a:ext uri="{FF2B5EF4-FFF2-40B4-BE49-F238E27FC236}">
                <a16:creationId xmlns:a16="http://schemas.microsoft.com/office/drawing/2014/main" id="{E48EEDE3-9BF9-0835-A0C3-870D93C2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03" y="1236680"/>
            <a:ext cx="3448077" cy="86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미스터블루 - 웹툰, 만화, 소설앱 - Apps on Google Play">
            <a:extLst>
              <a:ext uri="{FF2B5EF4-FFF2-40B4-BE49-F238E27FC236}">
                <a16:creationId xmlns:a16="http://schemas.microsoft.com/office/drawing/2014/main" id="{D6EFC1E8-24F8-03D1-BBF9-38CCEFEF5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224" y="2272783"/>
            <a:ext cx="1849000" cy="184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384257-C743-71CE-8588-C767F6933A34}"/>
              </a:ext>
            </a:extLst>
          </p:cNvPr>
          <p:cNvGrpSpPr/>
          <p:nvPr/>
        </p:nvGrpSpPr>
        <p:grpSpPr>
          <a:xfrm>
            <a:off x="2708417" y="1133292"/>
            <a:ext cx="4245480" cy="862021"/>
            <a:chOff x="2246111" y="1273988"/>
            <a:chExt cx="3356891" cy="681598"/>
          </a:xfrm>
        </p:grpSpPr>
        <p:pic>
          <p:nvPicPr>
            <p:cNvPr id="1034" name="Picture 10" descr="App Store에서 제공하는 SERIES - 네이버 시리즈">
              <a:extLst>
                <a:ext uri="{FF2B5EF4-FFF2-40B4-BE49-F238E27FC236}">
                  <a16:creationId xmlns:a16="http://schemas.microsoft.com/office/drawing/2014/main" id="{FE3922A2-3813-2BB3-A6C9-41E63CE79B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46111" y="1273988"/>
              <a:ext cx="693471" cy="68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시리즈 (SERIES)">
              <a:extLst>
                <a:ext uri="{FF2B5EF4-FFF2-40B4-BE49-F238E27FC236}">
                  <a16:creationId xmlns:a16="http://schemas.microsoft.com/office/drawing/2014/main" id="{DE4849D9-0E57-9C85-3625-FF4783961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3909" y="1329888"/>
              <a:ext cx="2559093" cy="56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D8CB240-6430-FB65-DB90-0A789C012DCA}"/>
              </a:ext>
            </a:extLst>
          </p:cNvPr>
          <p:cNvGrpSpPr/>
          <p:nvPr/>
        </p:nvGrpSpPr>
        <p:grpSpPr>
          <a:xfrm>
            <a:off x="5038269" y="3507261"/>
            <a:ext cx="3504025" cy="820392"/>
            <a:chOff x="4385720" y="4184668"/>
            <a:chExt cx="2993071" cy="700763"/>
          </a:xfrm>
        </p:grpSpPr>
        <p:pic>
          <p:nvPicPr>
            <p:cNvPr id="1038" name="Picture 14" descr="포스타입 - POSTYPE">
              <a:extLst>
                <a:ext uri="{FF2B5EF4-FFF2-40B4-BE49-F238E27FC236}">
                  <a16:creationId xmlns:a16="http://schemas.microsoft.com/office/drawing/2014/main" id="{D17F3ADB-2070-E2F1-1F6F-09CD78DDF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720" y="4290118"/>
              <a:ext cx="595313" cy="595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E4612C9-D5E5-F621-10CE-9EDD5850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91009" y="4184668"/>
              <a:ext cx="2387782" cy="700763"/>
            </a:xfrm>
            <a:prstGeom prst="rect">
              <a:avLst/>
            </a:prstGeom>
          </p:spPr>
        </p:pic>
      </p:grpSp>
      <p:pic>
        <p:nvPicPr>
          <p:cNvPr id="1048" name="Picture 24" descr="리디 신입 채용 공고 자기소개서 바로 쓰기 합격 자소서는 자소설닷컴">
            <a:extLst>
              <a:ext uri="{FF2B5EF4-FFF2-40B4-BE49-F238E27FC236}">
                <a16:creationId xmlns:a16="http://schemas.microsoft.com/office/drawing/2014/main" id="{BE39F143-C288-26C9-A0A8-F5DC84D7F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3" y="4113411"/>
            <a:ext cx="2221926" cy="9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NHN엔터, '코미코' 애니메이션 콘텐츠 강화...&quot;극장가 애니메이션 열풍 잇겠다&quot; &lt; 금융·핀테크 &lt; 글로벌통상 &lt; 기사본문 -  뉴스비전미디어">
            <a:extLst>
              <a:ext uri="{FF2B5EF4-FFF2-40B4-BE49-F238E27FC236}">
                <a16:creationId xmlns:a16="http://schemas.microsoft.com/office/drawing/2014/main" id="{5E0A5487-B5BE-424B-F3E5-475A7BD06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01" y="4327653"/>
            <a:ext cx="3448077" cy="9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8C0A02-C203-0A0E-C75E-C28D92222D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9514" y="4690977"/>
            <a:ext cx="3835077" cy="1216899"/>
          </a:xfrm>
          <a:prstGeom prst="rect">
            <a:avLst/>
          </a:prstGeom>
        </p:spPr>
      </p:pic>
      <p:pic>
        <p:nvPicPr>
          <p:cNvPr id="1052" name="Picture 28" descr="네이버, '웹소설 등용문' 문피아 인수 타진">
            <a:extLst>
              <a:ext uri="{FF2B5EF4-FFF2-40B4-BE49-F238E27FC236}">
                <a16:creationId xmlns:a16="http://schemas.microsoft.com/office/drawing/2014/main" id="{5A977D8D-AD19-9F0E-E9AC-10A73736A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1513" y="2919387"/>
            <a:ext cx="3835077" cy="93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7DF33D47-BFE8-0CC2-109B-4AAFBE396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6516" y="5385507"/>
            <a:ext cx="4111733" cy="8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26965" y="883189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84" r="454"/>
          <a:stretch/>
        </p:blipFill>
        <p:spPr>
          <a:xfrm>
            <a:off x="332851" y="1399850"/>
            <a:ext cx="5943003" cy="33587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1380" t="1028" r="1232" b="-146"/>
          <a:stretch/>
        </p:blipFill>
        <p:spPr>
          <a:xfrm>
            <a:off x="6342834" y="1399850"/>
            <a:ext cx="5764268" cy="4478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B4E770-D6AB-E62C-D4C2-07832E3A02A2}"/>
              </a:ext>
            </a:extLst>
          </p:cNvPr>
          <p:cNvSpPr txBox="1"/>
          <p:nvPr/>
        </p:nvSpPr>
        <p:spPr>
          <a:xfrm>
            <a:off x="332851" y="111525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쪽지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CD567-7FF5-52A0-75FE-32B0FA1C63E0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26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69DD-6243-D826-5011-7FD9132C95E2}"/>
              </a:ext>
            </a:extLst>
          </p:cNvPr>
          <p:cNvSpPr txBox="1"/>
          <p:nvPr/>
        </p:nvSpPr>
        <p:spPr>
          <a:xfrm>
            <a:off x="332851" y="111525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시퀀스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실물 도서 추천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156F44-1D40-15AD-E48B-D5D1A700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1" y="1752514"/>
            <a:ext cx="11055918" cy="3352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D8291-7604-043B-606E-43715FC2C722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7510049" y="975115"/>
            <a:ext cx="4572460" cy="3170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7510049" y="976222"/>
            <a:ext cx="45724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b="1" dirty="0" err="1">
                <a:ln/>
                <a:latin typeface="맑은 고딕" pitchFamily="50" charset="-127"/>
                <a:ea typeface="맑은 고딕" pitchFamily="50" charset="-127"/>
              </a:rPr>
              <a:t>interpark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bora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장르값이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상이하기 때문에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미리 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map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에 매치해둔 데이터 입력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로그인 한 회원이 최근 조회한 게시글 중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장르가 있는 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개의 게시글만 추출하여 최다 조회 장르 도출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b="1" dirty="0" err="1">
                <a:ln/>
                <a:latin typeface="맑은 고딕" pitchFamily="50" charset="-127"/>
                <a:ea typeface="맑은 고딕" pitchFamily="50" charset="-127"/>
              </a:rPr>
              <a:t>interpark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장르 번호로 변경하여 메인 페이지 컨트롤러에 전송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D97597-82FC-53C1-3B06-101FECD60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71" y="1013564"/>
            <a:ext cx="5931205" cy="164473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47C47A7-39E7-8440-E82B-945E4032956A}"/>
              </a:ext>
            </a:extLst>
          </p:cNvPr>
          <p:cNvSpPr/>
          <p:nvPr/>
        </p:nvSpPr>
        <p:spPr>
          <a:xfrm>
            <a:off x="2346721" y="975115"/>
            <a:ext cx="2708366" cy="600891"/>
          </a:xfrm>
          <a:prstGeom prst="wedgeEllipseCallout">
            <a:avLst>
              <a:gd name="adj1" fmla="val -28550"/>
              <a:gd name="adj2" fmla="val 1016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interpark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장르값과</a:t>
            </a:r>
            <a:endParaRPr lang="en-US" altLang="ko-KR" sz="1600" dirty="0"/>
          </a:p>
          <a:p>
            <a:pPr algn="ctr"/>
            <a:r>
              <a:rPr lang="en-US" altLang="ko-KR" sz="1600" dirty="0" err="1"/>
              <a:t>boara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장르값</a:t>
            </a:r>
            <a:r>
              <a:rPr lang="ko-KR" altLang="en-US" sz="1600" dirty="0"/>
              <a:t> 매치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DBA270-C1B9-62CB-7D64-F26AF179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982" y="2836155"/>
            <a:ext cx="4370696" cy="390739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5FF0EB9B-16D7-F5FF-2ECE-83343BCAF87D}"/>
              </a:ext>
            </a:extLst>
          </p:cNvPr>
          <p:cNvSpPr/>
          <p:nvPr/>
        </p:nvSpPr>
        <p:spPr>
          <a:xfrm>
            <a:off x="4893164" y="1423747"/>
            <a:ext cx="2195297" cy="600891"/>
          </a:xfrm>
          <a:prstGeom prst="wedgeEllipseCallout">
            <a:avLst>
              <a:gd name="adj1" fmla="val -33310"/>
              <a:gd name="adj2" fmla="val 6394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회원이 조회한</a:t>
            </a:r>
            <a:endParaRPr lang="en-US" altLang="ko-KR" sz="1600" dirty="0"/>
          </a:p>
          <a:p>
            <a:pPr algn="ctr"/>
            <a:r>
              <a:rPr lang="ko-KR" altLang="en-US" sz="1600" dirty="0"/>
              <a:t>장르 번호 </a:t>
            </a:r>
            <a:r>
              <a:rPr lang="en-US" altLang="ko-KR" sz="1600" dirty="0"/>
              <a:t>map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569B7D-92A7-E5B6-0450-AC6EF1A09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1" y="2836155"/>
            <a:ext cx="2383340" cy="24920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D81CDF-BD21-CBD6-98E2-4933EF680DF4}"/>
              </a:ext>
            </a:extLst>
          </p:cNvPr>
          <p:cNvSpPr txBox="1"/>
          <p:nvPr/>
        </p:nvSpPr>
        <p:spPr>
          <a:xfrm>
            <a:off x="332851" y="111525"/>
            <a:ext cx="4483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실물 도서 추천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7B195A-F676-5A40-4AC7-498C2D9D3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050" y="4754660"/>
            <a:ext cx="4572459" cy="136200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08ABD419-B4F6-F2C7-A4FE-F3DC4C5B12B3}"/>
              </a:ext>
            </a:extLst>
          </p:cNvPr>
          <p:cNvSpPr/>
          <p:nvPr/>
        </p:nvSpPr>
        <p:spPr>
          <a:xfrm>
            <a:off x="9351818" y="5546653"/>
            <a:ext cx="2161310" cy="570016"/>
          </a:xfrm>
          <a:prstGeom prst="wedgeEllipseCallout">
            <a:avLst>
              <a:gd name="adj1" fmla="val -77205"/>
              <a:gd name="adj2" fmla="val -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인터파크 </a:t>
            </a:r>
            <a:r>
              <a:rPr lang="en-US" altLang="ko-KR" sz="1400" dirty="0" err="1"/>
              <a:t>api</a:t>
            </a:r>
            <a:r>
              <a:rPr lang="ko-KR" altLang="en-US" sz="1400" dirty="0"/>
              <a:t>에 전송하는 </a:t>
            </a:r>
            <a:r>
              <a:rPr lang="ko-KR" altLang="en-US" sz="1400" dirty="0" err="1"/>
              <a:t>장르값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D61AD4-15CD-02CA-98FF-6A479F56E34C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13" grpId="0" animBg="1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483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실물 도서 추천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7F4BF6-B5C5-F172-76BC-21FE14E2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3" y="975114"/>
            <a:ext cx="7414103" cy="4086998"/>
          </a:xfrm>
          <a:prstGeom prst="rect">
            <a:avLst/>
          </a:prstGeom>
        </p:spPr>
      </p:pic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1ED63C25-4F25-C231-A22B-9839A8127479}"/>
              </a:ext>
            </a:extLst>
          </p:cNvPr>
          <p:cNvSpPr/>
          <p:nvPr/>
        </p:nvSpPr>
        <p:spPr>
          <a:xfrm rot="19186650">
            <a:off x="6292795" y="4278566"/>
            <a:ext cx="364420" cy="467605"/>
          </a:xfrm>
          <a:prstGeom prst="upArrow">
            <a:avLst>
              <a:gd name="adj1" fmla="val 33193"/>
              <a:gd name="adj2" fmla="val 81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6E601D64-5ECE-7C69-738D-AE71544E5FFD}"/>
              </a:ext>
            </a:extLst>
          </p:cNvPr>
          <p:cNvSpPr/>
          <p:nvPr/>
        </p:nvSpPr>
        <p:spPr>
          <a:xfrm>
            <a:off x="3965198" y="4993762"/>
            <a:ext cx="1965339" cy="415511"/>
          </a:xfrm>
          <a:prstGeom prst="wedgeEllipseCallout">
            <a:avLst>
              <a:gd name="adj1" fmla="val 76929"/>
              <a:gd name="adj2" fmla="val -9427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도서 클릭 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AFC825-6D10-0C7F-D9D9-4FB50D34F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891" y="3628406"/>
            <a:ext cx="5399314" cy="2730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501D9-7C19-F7F8-69DE-B2A9B46AC2FE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7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644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컬렉션 리스트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D5E494-3740-1F2E-8320-C255D8E71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54" y="888422"/>
            <a:ext cx="10132291" cy="5699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F5609-8961-8699-F196-8EF0B281746A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51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5599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컬렉션 수정 페이지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417C5D-4B98-34B0-6228-D40B51717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7" y="846859"/>
            <a:ext cx="10298545" cy="57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644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게시글 리스트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BF3D79-C55B-64C7-169C-C39CB3A2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1" y="872836"/>
            <a:ext cx="10215418" cy="574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11D8-A252-74CE-F651-88749407CAE1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88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5493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게시글 수정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55FD90-DA32-2700-4116-7B0AC1659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6" y="914400"/>
            <a:ext cx="10141527" cy="5704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64460-DDE5-01C7-8296-85603B8BF91C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81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5493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게시글 상세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BB212C-9FEC-150A-BD21-16A7C4FAD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6" y="878032"/>
            <a:ext cx="10243127" cy="5761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D2E5A-4BFE-8A36-0072-2AD9A10B4972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8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69DD-6243-D826-5011-7FD9132C95E2}"/>
              </a:ext>
            </a:extLst>
          </p:cNvPr>
          <p:cNvSpPr txBox="1"/>
          <p:nvPr/>
        </p:nvSpPr>
        <p:spPr>
          <a:xfrm>
            <a:off x="332851" y="111525"/>
            <a:ext cx="3347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시퀀스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좋아요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463290-E0E7-E3A5-295F-07A7DAE5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1844593"/>
            <a:ext cx="9379432" cy="3168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6EF4A9-E43C-CF21-6D68-1CA0C9980B71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02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2785255" y="2975029"/>
            <a:ext cx="6970661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spc="-15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자유로운 텍스트 기반 플랫폼</a:t>
            </a:r>
            <a:endParaRPr lang="en-US" altLang="ko-KR" sz="4000" spc="-15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95980-B21E-481E-BF88-C25A52D77758}"/>
              </a:ext>
            </a:extLst>
          </p:cNvPr>
          <p:cNvSpPr txBox="1"/>
          <p:nvPr/>
        </p:nvSpPr>
        <p:spPr>
          <a:xfrm>
            <a:off x="2719061" y="2759057"/>
            <a:ext cx="62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“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195014" y="2759057"/>
            <a:ext cx="6463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”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31811" y="111525"/>
            <a:ext cx="3532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 </a:t>
            </a:r>
            <a:r>
              <a:rPr lang="ko-KR" altLang="en-US" sz="3200" spc="-3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프로젝트 주제</a:t>
            </a:r>
          </a:p>
        </p:txBody>
      </p:sp>
    </p:spTree>
    <p:extLst>
      <p:ext uri="{BB962C8B-B14F-4D97-AF65-F5344CB8AC3E}">
        <p14:creationId xmlns:p14="http://schemas.microsoft.com/office/powerpoint/2010/main" val="16277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69DD-6243-D826-5011-7FD9132C95E2}"/>
              </a:ext>
            </a:extLst>
          </p:cNvPr>
          <p:cNvSpPr txBox="1"/>
          <p:nvPr/>
        </p:nvSpPr>
        <p:spPr>
          <a:xfrm>
            <a:off x="332851" y="111525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좋아요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5506DB-13AB-08F8-CE3F-BB45011A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1" y="1119841"/>
            <a:ext cx="3397425" cy="502945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B8B87-C420-7EA7-C000-991A6506E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891" y="1119841"/>
            <a:ext cx="3016405" cy="490245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99D62127-F28C-29D7-1D14-D65D418E810E}"/>
              </a:ext>
            </a:extLst>
          </p:cNvPr>
          <p:cNvSpPr/>
          <p:nvPr/>
        </p:nvSpPr>
        <p:spPr>
          <a:xfrm>
            <a:off x="3538847" y="2425077"/>
            <a:ext cx="4628859" cy="2018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B96889-B228-8B2C-60FD-24EE6E72FEF4}"/>
              </a:ext>
            </a:extLst>
          </p:cNvPr>
          <p:cNvSpPr/>
          <p:nvPr/>
        </p:nvSpPr>
        <p:spPr>
          <a:xfrm>
            <a:off x="5083054" y="2070068"/>
            <a:ext cx="1540443" cy="9118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버튼 상태 파악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상태에 따른</a:t>
            </a:r>
            <a:endParaRPr lang="en-US" altLang="ko-KR" sz="1400" dirty="0"/>
          </a:p>
          <a:p>
            <a:pPr algn="ctr"/>
            <a:r>
              <a:rPr lang="ko-KR" altLang="en-US" sz="1400" dirty="0"/>
              <a:t>요청내용 설정</a:t>
            </a:r>
            <a:endParaRPr lang="en-US" altLang="ko-KR" sz="1400" dirty="0"/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DCB40784-F22D-C2EC-C8FE-643B0866CFF0}"/>
              </a:ext>
            </a:extLst>
          </p:cNvPr>
          <p:cNvSpPr/>
          <p:nvPr/>
        </p:nvSpPr>
        <p:spPr>
          <a:xfrm>
            <a:off x="3538847" y="3621102"/>
            <a:ext cx="4628859" cy="2018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012250-875B-F471-AA1C-9EA95F6F7F9D}"/>
              </a:ext>
            </a:extLst>
          </p:cNvPr>
          <p:cNvSpPr/>
          <p:nvPr/>
        </p:nvSpPr>
        <p:spPr>
          <a:xfrm>
            <a:off x="5007365" y="3500441"/>
            <a:ext cx="1691819" cy="4431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비동기 통신 요청</a:t>
            </a:r>
            <a:endParaRPr lang="en-US" altLang="ko-KR" sz="1400" dirty="0"/>
          </a:p>
        </p:txBody>
      </p: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F0313A14-E689-5152-8232-A8BB0A07C82C}"/>
              </a:ext>
            </a:extLst>
          </p:cNvPr>
          <p:cNvSpPr/>
          <p:nvPr/>
        </p:nvSpPr>
        <p:spPr>
          <a:xfrm>
            <a:off x="3538847" y="4562666"/>
            <a:ext cx="4628859" cy="2018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C73810-9E8B-6385-37C4-2F166CCE58B1}"/>
              </a:ext>
            </a:extLst>
          </p:cNvPr>
          <p:cNvSpPr/>
          <p:nvPr/>
        </p:nvSpPr>
        <p:spPr>
          <a:xfrm>
            <a:off x="5007365" y="4260158"/>
            <a:ext cx="1691819" cy="8068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성공시</a:t>
            </a:r>
            <a:endParaRPr lang="en-US" altLang="ko-KR" sz="1400" dirty="0"/>
          </a:p>
          <a:p>
            <a:pPr algn="ctr"/>
            <a:r>
              <a:rPr lang="ko-KR" altLang="en-US" sz="1400" dirty="0"/>
              <a:t>버튼 디스플레이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변경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BD00E4-C36B-E519-57FA-96CD4EE25F68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4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5C534F-18AF-D949-6D0F-AA79153D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63" y="1031294"/>
            <a:ext cx="6468614" cy="46076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69DD-6243-D826-5011-7FD9132C95E2}"/>
              </a:ext>
            </a:extLst>
          </p:cNvPr>
          <p:cNvSpPr txBox="1"/>
          <p:nvPr/>
        </p:nvSpPr>
        <p:spPr>
          <a:xfrm>
            <a:off x="332851" y="111525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좋아요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E6B8B3-3903-A929-4536-646BA054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188" y="4695892"/>
            <a:ext cx="4121362" cy="175269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512F078-E05D-BDC1-DD83-564F13C6E0FC}"/>
              </a:ext>
            </a:extLst>
          </p:cNvPr>
          <p:cNvSpPr/>
          <p:nvPr/>
        </p:nvSpPr>
        <p:spPr>
          <a:xfrm>
            <a:off x="756677" y="2285031"/>
            <a:ext cx="3401259" cy="67631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28A3EA-408B-4542-9C38-F5DC756F68BF}"/>
              </a:ext>
            </a:extLst>
          </p:cNvPr>
          <p:cNvSpPr/>
          <p:nvPr/>
        </p:nvSpPr>
        <p:spPr>
          <a:xfrm>
            <a:off x="5588001" y="2462451"/>
            <a:ext cx="5723907" cy="16360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823EB-A6EA-CF3B-AB41-734C4952C9D9}"/>
              </a:ext>
            </a:extLst>
          </p:cNvPr>
          <p:cNvSpPr txBox="1"/>
          <p:nvPr/>
        </p:nvSpPr>
        <p:spPr>
          <a:xfrm>
            <a:off x="5588000" y="2467244"/>
            <a:ext cx="57239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</a:t>
            </a:r>
            <a:r>
              <a:rPr lang="ko-KR" altLang="en-US" sz="2000" b="1" dirty="0"/>
              <a:t>찜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좋아요 등록</a:t>
            </a:r>
            <a:r>
              <a:rPr lang="en-US" altLang="ko-KR" sz="2000" b="1" dirty="0"/>
              <a:t>]</a:t>
            </a:r>
          </a:p>
          <a:p>
            <a:pPr marL="457200" indent="-457200">
              <a:buAutoNum type="arabicPeriod"/>
            </a:pPr>
            <a:r>
              <a:rPr lang="ko-KR" altLang="en-US" sz="2000" b="1" dirty="0"/>
              <a:t>좋아요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찜 등록 여부 검사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등록 여부에 따른 처리 </a:t>
            </a:r>
            <a:r>
              <a:rPr lang="en-US" altLang="ko-KR" sz="2000" b="1" dirty="0"/>
              <a:t>: new~ </a:t>
            </a:r>
            <a:r>
              <a:rPr lang="ko-KR" altLang="en-US" sz="2000" b="1" dirty="0"/>
              <a:t>는 신규 등록</a:t>
            </a:r>
            <a:r>
              <a:rPr lang="en-US" altLang="ko-KR" sz="2000" b="1" dirty="0"/>
              <a:t>, re~</a:t>
            </a:r>
            <a:r>
              <a:rPr lang="ko-KR" altLang="en-US" sz="2000" b="1" dirty="0"/>
              <a:t>는 재등록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작업 결과 반환 </a:t>
            </a:r>
            <a:r>
              <a:rPr lang="en-US" altLang="ko-KR" sz="2000" b="1" dirty="0"/>
              <a:t>: </a:t>
            </a:r>
            <a:r>
              <a:rPr lang="ko-KR" altLang="en-US" sz="2000" b="1" dirty="0" err="1"/>
              <a:t>성공시</a:t>
            </a:r>
            <a:r>
              <a:rPr lang="ko-KR" altLang="en-US" sz="2000" b="1" dirty="0"/>
              <a:t> 뷰에서 변환 처리</a:t>
            </a:r>
            <a:endParaRPr lang="en-US" altLang="ko-KR" sz="2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EFC4E7-8DA7-5939-D3A5-2C5C77ABE93D}"/>
              </a:ext>
            </a:extLst>
          </p:cNvPr>
          <p:cNvSpPr/>
          <p:nvPr/>
        </p:nvSpPr>
        <p:spPr>
          <a:xfrm>
            <a:off x="756678" y="3028027"/>
            <a:ext cx="3401259" cy="15796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BD7A25F-D83D-FE20-47FC-FB3322ACD94F}"/>
              </a:ext>
            </a:extLst>
          </p:cNvPr>
          <p:cNvSpPr/>
          <p:nvPr/>
        </p:nvSpPr>
        <p:spPr>
          <a:xfrm>
            <a:off x="1941063" y="4477350"/>
            <a:ext cx="1176762" cy="1094887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8041D-BEE6-94B2-46B6-BC0E7803E2EC}"/>
              </a:ext>
            </a:extLst>
          </p:cNvPr>
          <p:cNvSpPr txBox="1"/>
          <p:nvPr/>
        </p:nvSpPr>
        <p:spPr>
          <a:xfrm>
            <a:off x="5157188" y="4388114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찜</a:t>
            </a:r>
            <a:r>
              <a:rPr lang="en-US" altLang="ko-KR" sz="1400" dirty="0"/>
              <a:t>/</a:t>
            </a:r>
            <a:r>
              <a:rPr lang="ko-KR" altLang="en-US" sz="1400" dirty="0"/>
              <a:t>좋아요 해제 코드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395BD3-E79B-0277-70D9-52DE2A5D6B05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1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3" grpId="0" animBg="1"/>
      <p:bldP spid="13" grpId="1" animBg="1"/>
      <p:bldP spid="14" grpId="0" animBg="1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69DD-6243-D826-5011-7FD9132C95E2}"/>
              </a:ext>
            </a:extLst>
          </p:cNvPr>
          <p:cNvSpPr txBox="1"/>
          <p:nvPr/>
        </p:nvSpPr>
        <p:spPr>
          <a:xfrm>
            <a:off x="332851" y="111525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좋아요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찜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D3C0A9-86B2-C0F7-FB2E-F49265CEF8E1}"/>
              </a:ext>
            </a:extLst>
          </p:cNvPr>
          <p:cNvGrpSpPr/>
          <p:nvPr/>
        </p:nvGrpSpPr>
        <p:grpSpPr>
          <a:xfrm>
            <a:off x="1423699" y="892625"/>
            <a:ext cx="4866206" cy="5620983"/>
            <a:chOff x="491486" y="892625"/>
            <a:chExt cx="4866206" cy="56209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366CFF-E77C-F63D-1308-BFE97EE4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486" y="1210203"/>
              <a:ext cx="4866206" cy="530340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4C43A9-E64C-2265-3DFD-7CAC4A556B6D}"/>
                </a:ext>
              </a:extLst>
            </p:cNvPr>
            <p:cNvSpPr txBox="1"/>
            <p:nvPr/>
          </p:nvSpPr>
          <p:spPr>
            <a:xfrm>
              <a:off x="491486" y="892625"/>
              <a:ext cx="1426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미구매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찜 상태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42A82B-8FAB-BA1F-724A-8FB8042398BC}"/>
              </a:ext>
            </a:extLst>
          </p:cNvPr>
          <p:cNvGrpSpPr/>
          <p:nvPr/>
        </p:nvGrpSpPr>
        <p:grpSpPr>
          <a:xfrm>
            <a:off x="9203448" y="924560"/>
            <a:ext cx="2497066" cy="5605290"/>
            <a:chOff x="5530653" y="892625"/>
            <a:chExt cx="2497066" cy="56052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E680A4-84F0-F2A1-44F8-7527B6E3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0653" y="1200402"/>
              <a:ext cx="2497066" cy="529751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5EF1B8-70C4-1028-570B-B01D7FA58771}"/>
                </a:ext>
              </a:extLst>
            </p:cNvPr>
            <p:cNvSpPr txBox="1"/>
            <p:nvPr/>
          </p:nvSpPr>
          <p:spPr>
            <a:xfrm>
              <a:off x="5530653" y="892625"/>
              <a:ext cx="2028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구매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좋아요 가능 상태</a:t>
              </a:r>
            </a:p>
          </p:txBody>
        </p:sp>
      </p:grp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AA7A3D1E-5267-3436-0AF8-19FA6D412DB4}"/>
              </a:ext>
            </a:extLst>
          </p:cNvPr>
          <p:cNvSpPr/>
          <p:nvPr/>
        </p:nvSpPr>
        <p:spPr>
          <a:xfrm>
            <a:off x="7906946" y="5961413"/>
            <a:ext cx="1039092" cy="612648"/>
          </a:xfrm>
          <a:prstGeom prst="wedgeEllipseCallout">
            <a:avLst>
              <a:gd name="adj1" fmla="val 78024"/>
              <a:gd name="adj2" fmla="val 3148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좋아요 버튼</a:t>
            </a: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EBEDDB36-6BF1-C6D2-26C4-E522C14F5258}"/>
              </a:ext>
            </a:extLst>
          </p:cNvPr>
          <p:cNvSpPr/>
          <p:nvPr/>
        </p:nvSpPr>
        <p:spPr>
          <a:xfrm>
            <a:off x="7414121" y="3268445"/>
            <a:ext cx="1431038" cy="612648"/>
          </a:xfrm>
          <a:prstGeom prst="wedgeEllipseCallout">
            <a:avLst>
              <a:gd name="adj1" fmla="val 78024"/>
              <a:gd name="adj2" fmla="val 3148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전문 보기 가능</a:t>
            </a:r>
            <a:endParaRPr lang="ko-KR" altLang="en-US" sz="1400" dirty="0"/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3E0154B6-EC3C-CE9B-76C5-4C3458871F63}"/>
              </a:ext>
            </a:extLst>
          </p:cNvPr>
          <p:cNvSpPr/>
          <p:nvPr/>
        </p:nvSpPr>
        <p:spPr>
          <a:xfrm>
            <a:off x="6262852" y="4587834"/>
            <a:ext cx="2252354" cy="612648"/>
          </a:xfrm>
          <a:prstGeom prst="wedgeEllipseCallout">
            <a:avLst>
              <a:gd name="adj1" fmla="val -70076"/>
              <a:gd name="adj2" fmla="val 11289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미리보기만 가능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 err="1"/>
              <a:t>구매창</a:t>
            </a:r>
            <a:r>
              <a:rPr lang="ko-KR" altLang="en-US" sz="1400" dirty="0"/>
              <a:t> 노출</a:t>
            </a:r>
            <a:endParaRPr lang="en-US" altLang="ko-KR" sz="1400" dirty="0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90561852-C7DD-C8D7-BBF6-15FCF0FBECE7}"/>
              </a:ext>
            </a:extLst>
          </p:cNvPr>
          <p:cNvSpPr/>
          <p:nvPr/>
        </p:nvSpPr>
        <p:spPr>
          <a:xfrm>
            <a:off x="572911" y="5757553"/>
            <a:ext cx="773237" cy="612648"/>
          </a:xfrm>
          <a:prstGeom prst="wedgeEllipseCallout">
            <a:avLst>
              <a:gd name="adj1" fmla="val 78024"/>
              <a:gd name="adj2" fmla="val 3148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찜</a:t>
            </a:r>
            <a:endParaRPr lang="en-US" altLang="ko-KR" sz="1400" dirty="0"/>
          </a:p>
          <a:p>
            <a:pPr algn="ctr"/>
            <a:r>
              <a:rPr lang="ko-KR" altLang="en-US" sz="1400" dirty="0"/>
              <a:t>버튼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375B80-CD27-D702-ADF7-DBEA50A24695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댓글 수정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50CFC-DBA9-F0ED-C419-CA5EB4F85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4" y="862445"/>
            <a:ext cx="10233891" cy="5756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C6610-FB9A-A72B-7E8D-F6FEE4CA9D5F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8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3156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시퀀스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수정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8" y="1741805"/>
            <a:ext cx="10866940" cy="33102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A8E209-6A42-CE08-E94B-1615A20A46B9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20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3740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수정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67" y="1456848"/>
            <a:ext cx="11179175" cy="19497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506412" y="3707918"/>
            <a:ext cx="11153330" cy="2182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1253868" y="3825871"/>
            <a:ext cx="9435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리스트 노출 시 로그인한 회원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(SID)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작성자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(id),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또는 로그인한 회원</a:t>
            </a:r>
            <a:r>
              <a:rPr lang="en-US" altLang="ko-KR" sz="2000" b="1">
                <a:ln/>
                <a:latin typeface="맑은 고딕" pitchFamily="50" charset="-127"/>
                <a:ea typeface="맑은 고딕" pitchFamily="50" charset="-127"/>
              </a:rPr>
              <a:t>(SID)</a:t>
            </a:r>
            <a:r>
              <a:rPr lang="ko-KR" altLang="en-US" sz="2000" b="1">
                <a:ln/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댓글이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달린 상위 컬렉션 작성자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b="1" dirty="0" err="1">
                <a:ln/>
                <a:latin typeface="맑은 고딕" pitchFamily="50" charset="-127"/>
                <a:ea typeface="맑은 고딕" pitchFamily="50" charset="-127"/>
              </a:rPr>
              <a:t>oid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를 비교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로그인한 회원이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작성자일 경우 수정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삭제 버튼 동시 노출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로그인한 회원이 작가일 경우 수정 버튼만 노출 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B5DAB-4B46-C011-D373-C9093CF92BC8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57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3740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수정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1135316" y="3826500"/>
            <a:ext cx="9959403" cy="2185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1444368" y="3983954"/>
            <a:ext cx="91441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로그인한 회원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(SID)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작성자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(id)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비교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작성자가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댓글을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수정하는 경우 본문과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스포일러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여부 모두 수정 가능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작가가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댓글을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수정하는 경우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스포일러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여부만 수정 가능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16" y="1149668"/>
            <a:ext cx="9871418" cy="23631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290DBE-DD4D-F8BB-09E1-06760AA08045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3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3634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수정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5288280" y="3272784"/>
            <a:ext cx="6680200" cy="276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5547358" y="3454334"/>
            <a:ext cx="62712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수정하려는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댓글의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기존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스포일러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여부에 따라 두 개 중 하나만 태그 생성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스포일러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적용을 원할 경우 체크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컨트롤러로 데이터 전송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3. 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데이터베이스에 적용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" y="3272783"/>
            <a:ext cx="4617016" cy="2765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6" y="1643381"/>
            <a:ext cx="11403013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3A5E3B-E298-7C5C-7CFE-4C4EB5055A60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8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51" y="963612"/>
            <a:ext cx="5464563" cy="5551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60" y="963612"/>
            <a:ext cx="6153468" cy="55745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B4998B-DB42-DEC7-705F-0D2BA92942D3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475C8-0A47-A0B7-C4A8-596B8A64591C}"/>
              </a:ext>
            </a:extLst>
          </p:cNvPr>
          <p:cNvSpPr txBox="1"/>
          <p:nvPr/>
        </p:nvSpPr>
        <p:spPr>
          <a:xfrm>
            <a:off x="332851" y="111525"/>
            <a:ext cx="3634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수정</a:t>
            </a:r>
            <a:endParaRPr lang="en-US" altLang="ko-KR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0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마이 페이지 메인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67" y="922566"/>
            <a:ext cx="9664065" cy="562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40836-E56F-4F45-5C35-537A5AEF92B9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655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boara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차별성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컬렉션과 수익 창출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EA8D94A-115C-6F79-809D-1E395B22A6E5}"/>
              </a:ext>
            </a:extLst>
          </p:cNvPr>
          <p:cNvSpPr/>
          <p:nvPr/>
        </p:nvSpPr>
        <p:spPr>
          <a:xfrm>
            <a:off x="457200" y="1252333"/>
            <a:ext cx="11350487" cy="5141838"/>
          </a:xfrm>
          <a:prstGeom prst="roundRect">
            <a:avLst>
              <a:gd name="adj" fmla="val 6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EE4C6-9B9A-66CF-B7A9-5A91A779C893}"/>
              </a:ext>
            </a:extLst>
          </p:cNvPr>
          <p:cNvSpPr txBox="1"/>
          <p:nvPr/>
        </p:nvSpPr>
        <p:spPr>
          <a:xfrm>
            <a:off x="457199" y="854258"/>
            <a:ext cx="111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회원 </a:t>
            </a:r>
            <a:r>
              <a:rPr lang="en-US" altLang="ko-KR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</a:t>
            </a:r>
            <a:endParaRPr lang="ko-KR" altLang="en-US" sz="2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3FA925-868F-7946-6512-65B73A59008C}"/>
              </a:ext>
            </a:extLst>
          </p:cNvPr>
          <p:cNvSpPr/>
          <p:nvPr/>
        </p:nvSpPr>
        <p:spPr>
          <a:xfrm>
            <a:off x="629478" y="1668958"/>
            <a:ext cx="3286540" cy="4577806"/>
          </a:xfrm>
          <a:prstGeom prst="roundRect">
            <a:avLst>
              <a:gd name="adj" fmla="val 759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6D656-EBD1-53DA-8D93-09C6A240DF78}"/>
              </a:ext>
            </a:extLst>
          </p:cNvPr>
          <p:cNvSpPr txBox="1"/>
          <p:nvPr/>
        </p:nvSpPr>
        <p:spPr>
          <a:xfrm>
            <a:off x="564588" y="129962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컬렉션</a:t>
            </a:r>
            <a:r>
              <a:rPr lang="en-US" altLang="ko-KR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 : </a:t>
            </a:r>
            <a:r>
              <a:rPr lang="ko-KR" altLang="en-US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판타지 소설 시리즈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4A2247-B108-8565-9A12-E2E046B3EB3A}"/>
              </a:ext>
            </a:extLst>
          </p:cNvPr>
          <p:cNvSpPr/>
          <p:nvPr/>
        </p:nvSpPr>
        <p:spPr>
          <a:xfrm>
            <a:off x="4514021" y="1668958"/>
            <a:ext cx="3286540" cy="4577806"/>
          </a:xfrm>
          <a:prstGeom prst="roundRect">
            <a:avLst>
              <a:gd name="adj" fmla="val 759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F8F633-F7AB-BD46-EE77-2711F326D9F0}"/>
              </a:ext>
            </a:extLst>
          </p:cNvPr>
          <p:cNvSpPr txBox="1"/>
          <p:nvPr/>
        </p:nvSpPr>
        <p:spPr>
          <a:xfrm>
            <a:off x="4503256" y="129962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컬렉션</a:t>
            </a:r>
            <a:r>
              <a:rPr lang="en-US" altLang="ko-KR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 : </a:t>
            </a:r>
            <a:r>
              <a:rPr lang="ko-KR" altLang="en-US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관악구 맛집 기록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5040AC6-EE7C-66FC-AECB-75EA3EE81CD2}"/>
              </a:ext>
            </a:extLst>
          </p:cNvPr>
          <p:cNvSpPr/>
          <p:nvPr/>
        </p:nvSpPr>
        <p:spPr>
          <a:xfrm>
            <a:off x="8333675" y="1668958"/>
            <a:ext cx="3286540" cy="4577806"/>
          </a:xfrm>
          <a:prstGeom prst="roundRect">
            <a:avLst>
              <a:gd name="adj" fmla="val 759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DECE88-EFBF-A5F6-B1C9-2EE16AC6EFF3}"/>
              </a:ext>
            </a:extLst>
          </p:cNvPr>
          <p:cNvSpPr txBox="1"/>
          <p:nvPr/>
        </p:nvSpPr>
        <p:spPr>
          <a:xfrm>
            <a:off x="8211077" y="1299626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컬렉션</a:t>
            </a:r>
            <a:r>
              <a:rPr lang="en-US" altLang="ko-KR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 : </a:t>
            </a:r>
            <a:r>
              <a:rPr lang="ko-KR" altLang="en-US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읽었던 책 다시 읽기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C73E6D5-6A73-DC5B-F0D9-218B8BBF8E5A}"/>
              </a:ext>
            </a:extLst>
          </p:cNvPr>
          <p:cNvSpPr/>
          <p:nvPr/>
        </p:nvSpPr>
        <p:spPr>
          <a:xfrm>
            <a:off x="836159" y="1822174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1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F19077E-7A81-8259-3D8D-2D346077C624}"/>
              </a:ext>
            </a:extLst>
          </p:cNvPr>
          <p:cNvSpPr/>
          <p:nvPr/>
        </p:nvSpPr>
        <p:spPr>
          <a:xfrm>
            <a:off x="813826" y="2489063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2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편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EF4254-F73A-92CC-0432-DA0889E98454}"/>
              </a:ext>
            </a:extLst>
          </p:cNvPr>
          <p:cNvSpPr/>
          <p:nvPr/>
        </p:nvSpPr>
        <p:spPr>
          <a:xfrm>
            <a:off x="836159" y="3155600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3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3CD4ED2-541E-1F9E-0F3F-6C28CFCCFCAF}"/>
              </a:ext>
            </a:extLst>
          </p:cNvPr>
          <p:cNvSpPr/>
          <p:nvPr/>
        </p:nvSpPr>
        <p:spPr>
          <a:xfrm>
            <a:off x="836159" y="3822137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4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편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900D166-99B8-94DD-50E5-20DB38D25669}"/>
              </a:ext>
            </a:extLst>
          </p:cNvPr>
          <p:cNvSpPr/>
          <p:nvPr/>
        </p:nvSpPr>
        <p:spPr>
          <a:xfrm>
            <a:off x="836159" y="4489471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5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편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D25FB46-2465-2E61-E055-13E29DB648B5}"/>
              </a:ext>
            </a:extLst>
          </p:cNvPr>
          <p:cNvSpPr/>
          <p:nvPr/>
        </p:nvSpPr>
        <p:spPr>
          <a:xfrm>
            <a:off x="836159" y="5558374"/>
            <a:ext cx="2873178" cy="5698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외전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유료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E72257-C548-CEB4-6C12-8D1344BBA4E5}"/>
              </a:ext>
            </a:extLst>
          </p:cNvPr>
          <p:cNvGrpSpPr/>
          <p:nvPr/>
        </p:nvGrpSpPr>
        <p:grpSpPr>
          <a:xfrm rot="5400000">
            <a:off x="2160105" y="5265774"/>
            <a:ext cx="311425" cy="86140"/>
            <a:chOff x="3286539" y="975124"/>
            <a:chExt cx="311425" cy="8614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5BA9DB6-7730-321C-7B24-184051A3B1E1}"/>
                </a:ext>
              </a:extLst>
            </p:cNvPr>
            <p:cNvSpPr/>
            <p:nvPr/>
          </p:nvSpPr>
          <p:spPr>
            <a:xfrm>
              <a:off x="3286539" y="975125"/>
              <a:ext cx="86139" cy="861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6EABBC8-B98E-AB1C-CD39-DD2A7500D15F}"/>
                </a:ext>
              </a:extLst>
            </p:cNvPr>
            <p:cNvSpPr/>
            <p:nvPr/>
          </p:nvSpPr>
          <p:spPr>
            <a:xfrm>
              <a:off x="3399182" y="975124"/>
              <a:ext cx="86139" cy="861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03897FF-55ED-609B-0D61-BA4E45CF86EC}"/>
                </a:ext>
              </a:extLst>
            </p:cNvPr>
            <p:cNvSpPr/>
            <p:nvPr/>
          </p:nvSpPr>
          <p:spPr>
            <a:xfrm>
              <a:off x="3511825" y="975124"/>
              <a:ext cx="86139" cy="8613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831E323-CDA5-F448-55EC-A8548EFD4D3B}"/>
              </a:ext>
            </a:extLst>
          </p:cNvPr>
          <p:cNvSpPr/>
          <p:nvPr/>
        </p:nvSpPr>
        <p:spPr>
          <a:xfrm>
            <a:off x="4705794" y="1822174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 err="1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수제버거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맛집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CD0384-8BBA-5E7C-52AC-4AD8F9F6D34A}"/>
              </a:ext>
            </a:extLst>
          </p:cNvPr>
          <p:cNvSpPr/>
          <p:nvPr/>
        </p:nvSpPr>
        <p:spPr>
          <a:xfrm>
            <a:off x="4683461" y="2489063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 err="1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뚝불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맛집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E246FC2-3D3A-8886-8BCD-4C50220AA45E}"/>
              </a:ext>
            </a:extLst>
          </p:cNvPr>
          <p:cNvSpPr/>
          <p:nvPr/>
        </p:nvSpPr>
        <p:spPr>
          <a:xfrm>
            <a:off x="4705794" y="3155600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원두 좋은 카페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A091DCF-E0E0-2716-7B88-58A566C8A437}"/>
              </a:ext>
            </a:extLst>
          </p:cNvPr>
          <p:cNvSpPr/>
          <p:nvPr/>
        </p:nvSpPr>
        <p:spPr>
          <a:xfrm>
            <a:off x="4705794" y="3822137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화덕 피자 맛집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315CA97-0395-0D29-7B22-DA60F33E0C66}"/>
              </a:ext>
            </a:extLst>
          </p:cNvPr>
          <p:cNvSpPr/>
          <p:nvPr/>
        </p:nvSpPr>
        <p:spPr>
          <a:xfrm>
            <a:off x="4705794" y="4489471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완전 맛있는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글루텐 프리 빵집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BBBD0B1-8870-729F-1A88-C3EBE3BFBF9F}"/>
              </a:ext>
            </a:extLst>
          </p:cNvPr>
          <p:cNvSpPr/>
          <p:nvPr/>
        </p:nvSpPr>
        <p:spPr>
          <a:xfrm>
            <a:off x="4705794" y="5153132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디저트 맛집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F360E08-C7B8-4492-F81D-B28F198502AD}"/>
              </a:ext>
            </a:extLst>
          </p:cNvPr>
          <p:cNvSpPr/>
          <p:nvPr/>
        </p:nvSpPr>
        <p:spPr>
          <a:xfrm>
            <a:off x="8536854" y="1822174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1Q84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1954676-6AC5-E72E-A355-0190E7D96336}"/>
              </a:ext>
            </a:extLst>
          </p:cNvPr>
          <p:cNvSpPr/>
          <p:nvPr/>
        </p:nvSpPr>
        <p:spPr>
          <a:xfrm>
            <a:off x="8514521" y="2489063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나미야 잡화점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F7DBCC2-B4A7-8279-333A-1E659A0AA385}"/>
              </a:ext>
            </a:extLst>
          </p:cNvPr>
          <p:cNvSpPr/>
          <p:nvPr/>
        </p:nvSpPr>
        <p:spPr>
          <a:xfrm>
            <a:off x="8536854" y="3155600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아가미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797771A-C27A-CB7E-B3F7-5EED0CE6BB0B}"/>
              </a:ext>
            </a:extLst>
          </p:cNvPr>
          <p:cNvSpPr/>
          <p:nvPr/>
        </p:nvSpPr>
        <p:spPr>
          <a:xfrm>
            <a:off x="8536854" y="3822137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만년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6E67165-DD93-D972-7994-67DE195349EA}"/>
              </a:ext>
            </a:extLst>
          </p:cNvPr>
          <p:cNvSpPr/>
          <p:nvPr/>
        </p:nvSpPr>
        <p:spPr>
          <a:xfrm>
            <a:off x="8536854" y="4489471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용의자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 5</a:t>
            </a:r>
            <a:r>
              <a:rPr lang="ko-KR" altLang="en-US" dirty="0" err="1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회차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B890AFF-07F1-CBE9-8B07-EC1AFC92186F}"/>
              </a:ext>
            </a:extLst>
          </p:cNvPr>
          <p:cNvSpPr/>
          <p:nvPr/>
        </p:nvSpPr>
        <p:spPr>
          <a:xfrm>
            <a:off x="8536854" y="5153132"/>
            <a:ext cx="2873178" cy="5698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게시글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소리의 과학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899B7A50-5B82-92D8-BDDA-D0706C0562FD}"/>
              </a:ext>
            </a:extLst>
          </p:cNvPr>
          <p:cNvSpPr/>
          <p:nvPr/>
        </p:nvSpPr>
        <p:spPr>
          <a:xfrm>
            <a:off x="7688742" y="5584351"/>
            <a:ext cx="2082232" cy="1139684"/>
          </a:xfrm>
          <a:prstGeom prst="wedgeRectCallout">
            <a:avLst>
              <a:gd name="adj1" fmla="val -51452"/>
              <a:gd name="adj2" fmla="val -88404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공통의 주제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혹은 시리즈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연재시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 개념으로 사용</a:t>
            </a:r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BF1457EF-3090-B8C6-B3B9-99BBA7EF246F}"/>
              </a:ext>
            </a:extLst>
          </p:cNvPr>
          <p:cNvSpPr/>
          <p:nvPr/>
        </p:nvSpPr>
        <p:spPr>
          <a:xfrm>
            <a:off x="3867062" y="5816793"/>
            <a:ext cx="2370082" cy="704479"/>
          </a:xfrm>
          <a:prstGeom prst="wedgeRectCallout">
            <a:avLst>
              <a:gd name="adj1" fmla="val -76009"/>
              <a:gd name="adj2" fmla="val -45691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 가격 설정으로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판매시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수익 창출</a:t>
            </a:r>
          </a:p>
        </p:txBody>
      </p:sp>
    </p:spTree>
    <p:extLst>
      <p:ext uri="{BB962C8B-B14F-4D97-AF65-F5344CB8AC3E}">
        <p14:creationId xmlns:p14="http://schemas.microsoft.com/office/powerpoint/2010/main" val="262448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12" grpId="0"/>
      <p:bldP spid="27" grpId="0" animBg="1"/>
      <p:bldP spid="28" grpId="0"/>
      <p:bldP spid="29" grpId="0" animBg="1"/>
      <p:bldP spid="30" grpId="0"/>
      <p:bldP spid="14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18" grpId="0" animBg="1"/>
      <p:bldP spid="5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포인트 충전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81" y="924560"/>
            <a:ext cx="9814878" cy="567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8965A-3C8D-E343-1298-D0A33C595EF7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94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3528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시퀀스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포인트 충전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9" y="1849121"/>
            <a:ext cx="11277282" cy="28057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98C176-162B-780F-2229-9FC9C514A294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1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포인트 충전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817536" y="4009264"/>
            <a:ext cx="10910914" cy="2010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1234200" y="4352811"/>
            <a:ext cx="10077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결제 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에서 제공하는 결제 함수 호출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결제 성공 시 충전 금액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자동충전 여부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결제 번호 컨트롤러로 전송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" y="1586104"/>
            <a:ext cx="5314950" cy="148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1250824"/>
            <a:ext cx="554355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8A576-B520-01B4-1373-3CD19C3F6C80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5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6497469" y="1480632"/>
            <a:ext cx="5274483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6580738" y="1971041"/>
            <a:ext cx="51079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일반 충전의 경우 포인트 테이블에만 충전 내용 삽입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자동 충전의 경우 </a:t>
            </a:r>
            <a:r>
              <a:rPr lang="en-US" altLang="ko-KR" sz="2000" b="1" dirty="0" err="1">
                <a:ln/>
                <a:latin typeface="맑은 고딕" pitchFamily="50" charset="-127"/>
                <a:ea typeface="맑은 고딕" pitchFamily="50" charset="-127"/>
              </a:rPr>
              <a:t>automayment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테이블에도 데이터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자동충전번호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회원번호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자동충전여부 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‘A’ )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삽입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93" y="1480632"/>
            <a:ext cx="5849937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D21D0-F8ED-D125-2203-6AF10A2FED7B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9E058-F303-9F78-5CE5-28B2B93E8597}"/>
              </a:ext>
            </a:extLst>
          </p:cNvPr>
          <p:cNvSpPr txBox="1"/>
          <p:nvPr/>
        </p:nvSpPr>
        <p:spPr>
          <a:xfrm>
            <a:off x="332851" y="111525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포인트 충전</a:t>
            </a:r>
          </a:p>
        </p:txBody>
      </p:sp>
    </p:spTree>
    <p:extLst>
      <p:ext uri="{BB962C8B-B14F-4D97-AF65-F5344CB8AC3E}">
        <p14:creationId xmlns:p14="http://schemas.microsoft.com/office/powerpoint/2010/main" val="280865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760251" y="4260724"/>
            <a:ext cx="10734728" cy="2010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1088820" y="4604271"/>
            <a:ext cx="10077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스프링의 스케줄러 기능 활용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매달 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일 자동 충전 테이블에 있는 회원들 중 자동충전 여부가 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‘A’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인 회원들만 포인트 자동 충전 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5" y="1004570"/>
            <a:ext cx="10667917" cy="31142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F3F6EA-8AD7-EAB7-85DA-0C507AA38256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A29E1-4798-0B44-9081-7596427B5D95}"/>
              </a:ext>
            </a:extLst>
          </p:cNvPr>
          <p:cNvSpPr txBox="1"/>
          <p:nvPr/>
        </p:nvSpPr>
        <p:spPr>
          <a:xfrm>
            <a:off x="332851" y="111525"/>
            <a:ext cx="4855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포인트 자동 충전</a:t>
            </a:r>
          </a:p>
        </p:txBody>
      </p:sp>
    </p:spTree>
    <p:extLst>
      <p:ext uri="{BB962C8B-B14F-4D97-AF65-F5344CB8AC3E}">
        <p14:creationId xmlns:p14="http://schemas.microsoft.com/office/powerpoint/2010/main" val="6979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0" y="995678"/>
            <a:ext cx="5121469" cy="52984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82" y="995679"/>
            <a:ext cx="5984877" cy="52984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D31D52-A87E-B6EB-2A91-F2AFE7C768D2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18AD1-589A-6C1D-59DE-AB49ADAE3449}"/>
              </a:ext>
            </a:extLst>
          </p:cNvPr>
          <p:cNvSpPr txBox="1"/>
          <p:nvPr/>
        </p:nvSpPr>
        <p:spPr>
          <a:xfrm>
            <a:off x="332851" y="111525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포인트 충전</a:t>
            </a:r>
          </a:p>
        </p:txBody>
      </p:sp>
    </p:spTree>
    <p:extLst>
      <p:ext uri="{BB962C8B-B14F-4D97-AF65-F5344CB8AC3E}">
        <p14:creationId xmlns:p14="http://schemas.microsoft.com/office/powerpoint/2010/main" val="230939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시퀀스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자동 충전 해지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7" y="1700530"/>
            <a:ext cx="11065663" cy="3892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91A681-F745-A14D-4D99-21F212E09C20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483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자동 충전 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6400801" y="1128476"/>
            <a:ext cx="5326380" cy="5187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6911339" y="2365478"/>
            <a:ext cx="44881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자동 충전 해지 버튼 클릭 시 </a:t>
            </a:r>
            <a:r>
              <a:rPr lang="ko-KR" altLang="en-US" sz="2000" b="1" dirty="0" err="1">
                <a:ln/>
                <a:latin typeface="맑은 고딕" pitchFamily="50" charset="-127"/>
                <a:ea typeface="맑은 고딕" pitchFamily="50" charset="-127"/>
              </a:rPr>
              <a:t>파라미터로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 회원 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전달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2.  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자동 충전 여부 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‘N’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으로 변경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8" y="1128476"/>
            <a:ext cx="5438651" cy="5187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CB331-7AA3-5BE3-AEDC-A1D350BDC3DC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589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자동 충전 해지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" y="3665220"/>
            <a:ext cx="10723880" cy="29927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" y="990600"/>
            <a:ext cx="10723880" cy="2543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BF9333-5283-32A6-EAF9-C14CCD155DA3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1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스토리보드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포인트 이용 내역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794E96-5096-9C75-4D0C-B8C730DEB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" y="872836"/>
            <a:ext cx="10307782" cy="5798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F1390-3042-D97F-D1BA-BBB825E8B6F1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83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2300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3.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 툴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BC890D-747D-4D13-9D03-52DF5653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716" y="975115"/>
            <a:ext cx="2589260" cy="22692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FFDFE0-7A79-4D1E-B6B8-206F8ACBD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55" y="1573139"/>
            <a:ext cx="3528373" cy="82916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5E8BBD3-65B8-4754-B216-5378F19E40F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452" y="3512749"/>
            <a:ext cx="3335431" cy="784652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4A30A349-129F-4247-8DE8-C499B734DF3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4788" y="3429000"/>
            <a:ext cx="3119718" cy="76286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59496D3-D7BC-4693-A239-05EF9BAF2F9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58956" y="1355806"/>
            <a:ext cx="1534998" cy="10229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7E3C9BB-4AB0-452B-B311-BD734CCF97F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11212" y="954244"/>
            <a:ext cx="2589260" cy="1449530"/>
          </a:xfrm>
          <a:prstGeom prst="rect">
            <a:avLst/>
          </a:prstGeom>
        </p:spPr>
      </p:pic>
      <p:pic>
        <p:nvPicPr>
          <p:cNvPr id="1026" name="Picture 2" descr="스프링(Spring), 스프링 부트(Spring Boot)란? 개념 정리 - Easy is Perfect">
            <a:extLst>
              <a:ext uri="{FF2B5EF4-FFF2-40B4-BE49-F238E27FC236}">
                <a16:creationId xmlns:a16="http://schemas.microsoft.com/office/drawing/2014/main" id="{4E5AF04B-C34A-39DB-8336-1D436FD03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542" y="2815132"/>
            <a:ext cx="4043587" cy="104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프로젝트2] 1. myBatis 설정, CRUD 테스트">
            <a:extLst>
              <a:ext uri="{FF2B5EF4-FFF2-40B4-BE49-F238E27FC236}">
                <a16:creationId xmlns:a16="http://schemas.microsoft.com/office/drawing/2014/main" id="{6725B6A2-E9B0-A2E0-B8F9-BD53F57D7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00" y="4507730"/>
            <a:ext cx="38481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EB16B38-168B-F295-84D2-CC65B485EA6A}"/>
              </a:ext>
            </a:extLst>
          </p:cNvPr>
          <p:cNvSpPr/>
          <p:nvPr/>
        </p:nvSpPr>
        <p:spPr>
          <a:xfrm>
            <a:off x="4168300" y="4376515"/>
            <a:ext cx="7774700" cy="21562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FA23EB-652A-6E07-B480-557F1FEE46E7}"/>
              </a:ext>
            </a:extLst>
          </p:cNvPr>
          <p:cNvSpPr/>
          <p:nvPr/>
        </p:nvSpPr>
        <p:spPr>
          <a:xfrm>
            <a:off x="4181754" y="4382888"/>
            <a:ext cx="1046375" cy="312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외부 </a:t>
            </a:r>
            <a:r>
              <a:rPr lang="en-US" altLang="ko-KR" sz="1600" b="1" dirty="0" err="1"/>
              <a:t>api</a:t>
            </a:r>
            <a:endParaRPr lang="ko-KR" altLang="en-US" sz="1600" b="1" dirty="0"/>
          </a:p>
        </p:txBody>
      </p:sp>
      <p:pic>
        <p:nvPicPr>
          <p:cNvPr id="1030" name="Picture 6" descr="First-generation e-commerce platform Interpark up for sale">
            <a:extLst>
              <a:ext uri="{FF2B5EF4-FFF2-40B4-BE49-F238E27FC236}">
                <a16:creationId xmlns:a16="http://schemas.microsoft.com/office/drawing/2014/main" id="{819BBC8C-6605-414D-DC15-42862876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239" y="4704144"/>
            <a:ext cx="2739272" cy="143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임포트 일반결제 연동하기">
            <a:extLst>
              <a:ext uri="{FF2B5EF4-FFF2-40B4-BE49-F238E27FC236}">
                <a16:creationId xmlns:a16="http://schemas.microsoft.com/office/drawing/2014/main" id="{A776C744-F3B8-7A5F-4D6D-ED4A8625A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28" y="5005603"/>
            <a:ext cx="3034308" cy="78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68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3634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시퀀스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포인트 환불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6" y="1849121"/>
            <a:ext cx="10722757" cy="3342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7AC92-181E-AD6B-F9ED-D2F9AA7E2600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5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112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핵심 기능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포인트 환불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6499860" y="1196340"/>
            <a:ext cx="5234939" cy="4914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6626856" y="1453187"/>
            <a:ext cx="51079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 err="1">
                <a:ln/>
                <a:latin typeface="맑은 고딕" pitchFamily="50" charset="-127"/>
                <a:ea typeface="맑은 고딕" pitchFamily="50" charset="-127"/>
              </a:rPr>
              <a:t>IamPort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 API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활용해 토큰 발급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환불하기 버튼 클릭 시 넘겨 받은 결제번호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b="1" dirty="0" err="1">
                <a:ln/>
                <a:latin typeface="맑은 고딕" pitchFamily="50" charset="-127"/>
                <a:ea typeface="맑은 고딕" pitchFamily="50" charset="-127"/>
              </a:rPr>
              <a:t>imp_uid</a:t>
            </a:r>
            <a:r>
              <a:rPr lang="en-US" altLang="ko-KR" sz="2000" b="1" dirty="0">
                <a:ln/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환불 금액과 토큰으로 결제 취소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n/>
                <a:latin typeface="맑은 고딕" pitchFamily="50" charset="-127"/>
                <a:ea typeface="맑은 고딕" pitchFamily="50" charset="-127"/>
              </a:rPr>
              <a:t>결제 취소 성공 시 데이터 베이스에 반영</a:t>
            </a: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n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71" y="1196340"/>
            <a:ext cx="5861560" cy="491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68AF2E-4A2A-9516-07D5-C2123A1235C2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8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4112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구현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포인트 환불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1030605"/>
            <a:ext cx="5537517" cy="53778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940" y="1030605"/>
            <a:ext cx="5926137" cy="53778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E27D35-DFAB-C67A-2142-A1783B30E782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5-3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9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6.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6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68B811-7804-2D4A-ADA3-FA45E494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4" y="975115"/>
            <a:ext cx="11206012" cy="568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7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6147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7.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프로젝트 발전 방향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 후기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68369" y="-2488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7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9FF81F-2676-1F22-B7BF-1D2E570FC5F8}"/>
              </a:ext>
            </a:extLst>
          </p:cNvPr>
          <p:cNvGrpSpPr/>
          <p:nvPr/>
        </p:nvGrpSpPr>
        <p:grpSpPr>
          <a:xfrm>
            <a:off x="1868371" y="922072"/>
            <a:ext cx="4227629" cy="2302775"/>
            <a:chOff x="351328" y="919727"/>
            <a:chExt cx="4227629" cy="230277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191FD2B-8FDF-4C13-B8F1-00184393D90E}"/>
                </a:ext>
              </a:extLst>
            </p:cNvPr>
            <p:cNvSpPr/>
            <p:nvPr/>
          </p:nvSpPr>
          <p:spPr>
            <a:xfrm>
              <a:off x="353945" y="919727"/>
              <a:ext cx="4216716" cy="23027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2854526-9BAC-45AB-83BB-D3C53D7B4F18}"/>
                </a:ext>
              </a:extLst>
            </p:cNvPr>
            <p:cNvSpPr/>
            <p:nvPr/>
          </p:nvSpPr>
          <p:spPr>
            <a:xfrm>
              <a:off x="351328" y="924806"/>
              <a:ext cx="4219334" cy="338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김소연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6A77B5-92D0-4934-A847-13954AC2C80B}"/>
                </a:ext>
              </a:extLst>
            </p:cNvPr>
            <p:cNvSpPr txBox="1"/>
            <p:nvPr/>
          </p:nvSpPr>
          <p:spPr>
            <a:xfrm>
              <a:off x="359623" y="1263119"/>
              <a:ext cx="4219334" cy="195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100"/>
                </a:lnSpc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▶ 프로젝트를 하면서 기본 기능에만 집중했던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것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같다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.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이벤트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자유게시판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문의 등의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부가적인 기능으로 확장해 보고 싶다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.</a:t>
              </a:r>
            </a:p>
            <a:p>
              <a:pPr algn="just">
                <a:lnSpc>
                  <a:spcPts val="2100"/>
                </a:lnSpc>
              </a:pP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▶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시간이 많다고 생각했는데 마지막에는 항상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부족하다고 느낀다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.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이번 경험을 통해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팀원들과 같이 성장했다고 생각한다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3F441D-8241-DFA5-18BB-E6905AA96518}"/>
              </a:ext>
            </a:extLst>
          </p:cNvPr>
          <p:cNvGrpSpPr/>
          <p:nvPr/>
        </p:nvGrpSpPr>
        <p:grpSpPr>
          <a:xfrm>
            <a:off x="6184900" y="1671415"/>
            <a:ext cx="4215909" cy="3951611"/>
            <a:chOff x="6549102" y="1011506"/>
            <a:chExt cx="4215909" cy="395161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BB6EE8D-0603-438A-B72B-58BD4C4737E2}"/>
                </a:ext>
              </a:extLst>
            </p:cNvPr>
            <p:cNvSpPr/>
            <p:nvPr/>
          </p:nvSpPr>
          <p:spPr>
            <a:xfrm>
              <a:off x="6549103" y="1011506"/>
              <a:ext cx="4215908" cy="39516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896B012-03D2-452F-873E-656D55CCB82A}"/>
                </a:ext>
              </a:extLst>
            </p:cNvPr>
            <p:cNvSpPr/>
            <p:nvPr/>
          </p:nvSpPr>
          <p:spPr>
            <a:xfrm>
              <a:off x="6549102" y="1011506"/>
              <a:ext cx="4215909" cy="3383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박소연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1BE402-3E20-4ABB-BA76-6ABEE6DBD35C}"/>
                </a:ext>
              </a:extLst>
            </p:cNvPr>
            <p:cNvSpPr txBox="1"/>
            <p:nvPr/>
          </p:nvSpPr>
          <p:spPr>
            <a:xfrm>
              <a:off x="6555463" y="1349820"/>
              <a:ext cx="4209547" cy="3613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▶ 텍스트 기반을 넘어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웹툰이나 일러스트 등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다채로운 창작물을 제공할 수 있는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플랫폼을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개발할 수 있을 것 같다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포인트 충전의 선택지를 넓히고 자동 결제는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자동 카드 결제까지 개발해보고 싶다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▶ 다시금 세상엔 쉬운 일이 없으며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열심히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하는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것도 중요하지만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적당히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일에 몰두하는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것도 중요하다는 것을 </a:t>
              </a:r>
              <a:r>
                <a:rPr lang="ko-KR" altLang="en-US" sz="16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깨달았다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P.S.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난 몰랐어 내 에러 이리 다채로운지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   (</a:t>
              </a:r>
              <a:r>
                <a:rPr lang="ko-KR" altLang="en-US" sz="16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치키타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!)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24163C-D853-2485-501D-B1575007F389}"/>
              </a:ext>
            </a:extLst>
          </p:cNvPr>
          <p:cNvGrpSpPr/>
          <p:nvPr/>
        </p:nvGrpSpPr>
        <p:grpSpPr>
          <a:xfrm>
            <a:off x="1868371" y="3356094"/>
            <a:ext cx="4216718" cy="3390381"/>
            <a:chOff x="3432200" y="3357503"/>
            <a:chExt cx="4216718" cy="339038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08B7B-8DA4-4028-B4CD-F8543EE3F3D5}"/>
                </a:ext>
              </a:extLst>
            </p:cNvPr>
            <p:cNvSpPr/>
            <p:nvPr/>
          </p:nvSpPr>
          <p:spPr>
            <a:xfrm>
              <a:off x="3440627" y="3357503"/>
              <a:ext cx="4199314" cy="33903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AA4FCD-1CF1-4A3D-8CE9-0380FBCB79A7}"/>
                </a:ext>
              </a:extLst>
            </p:cNvPr>
            <p:cNvSpPr/>
            <p:nvPr/>
          </p:nvSpPr>
          <p:spPr>
            <a:xfrm>
              <a:off x="3432200" y="3357504"/>
              <a:ext cx="4216718" cy="343393"/>
            </a:xfrm>
            <a:prstGeom prst="rect">
              <a:avLst/>
            </a:prstGeom>
            <a:solidFill>
              <a:srgbClr val="6D8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최이지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7F77429-7335-4876-BF80-D4DD4AA26BE1}"/>
                </a:ext>
              </a:extLst>
            </p:cNvPr>
            <p:cNvSpPr txBox="1"/>
            <p:nvPr/>
          </p:nvSpPr>
          <p:spPr>
            <a:xfrm>
              <a:off x="3444053" y="3700896"/>
              <a:ext cx="4198505" cy="3036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100"/>
                </a:lnSpc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▶ 다른 팀들의 프로젝트를 참고하여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‘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사이트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자체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'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에 대해 알 수 있는 기능을 만들면 더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좋을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것 같다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.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이용방법이나 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FAQ,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회원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문의 페이지를 만들어도 </a:t>
              </a:r>
              <a:r>
                <a:rPr lang="ko-KR" altLang="en-US" sz="16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좋을것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같다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.</a:t>
              </a:r>
            </a:p>
            <a:p>
              <a:pPr algn="just">
                <a:lnSpc>
                  <a:spcPts val="2100"/>
                </a:lnSpc>
              </a:pP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▶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두 번째 프로젝트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두 번째 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PM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으로서 참여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 </a:t>
              </a:r>
              <a:r>
                <a:rPr lang="ko-KR" altLang="en-US" sz="16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였어서인지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전보다 더 넓게 보고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,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수월하게</a:t>
              </a: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일정을 잡을 수 있었다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.</a:t>
              </a:r>
            </a:p>
            <a:p>
              <a:pPr algn="just">
                <a:lnSpc>
                  <a:spcPts val="21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  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열심히 해준 팀원들께 무한한 감사를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...</a:t>
              </a:r>
            </a:p>
            <a:p>
              <a:pPr algn="just">
                <a:lnSpc>
                  <a:spcPts val="2100"/>
                </a:lnSpc>
              </a:pPr>
              <a:endPara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just">
                <a:lnSpc>
                  <a:spcPts val="2100"/>
                </a:lnSpc>
              </a:pP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P.S. </a:t>
              </a:r>
              <a:r>
                <a:rPr lang="ko-KR" altLang="en-US" sz="16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포폴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&amp;</a:t>
              </a:r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면접 준비 열심히 </a:t>
              </a:r>
              <a:r>
                <a:rPr lang="ko-KR" altLang="en-US" sz="16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해봅시닷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! </a:t>
              </a:r>
              <a:r>
                <a:rPr lang="ko-KR" altLang="en-US" sz="16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아좌좟</a:t>
              </a:r>
              <a:r>
                <a:rPr lang="en-US" altLang="ko-KR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!!</a:t>
              </a:r>
              <a:endPara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76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4977745" y="222697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BBFCD-CA8F-42A8-FA4E-13E1AD2029A8}"/>
              </a:ext>
            </a:extLst>
          </p:cNvPr>
          <p:cNvSpPr txBox="1"/>
          <p:nvPr/>
        </p:nvSpPr>
        <p:spPr>
          <a:xfrm>
            <a:off x="2778393" y="1024951"/>
            <a:ext cx="663521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i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글이 형편없고 어찌할 수 없을 정도로 엉망일 때도 그냥 계속해서 </a:t>
            </a:r>
            <a:r>
              <a:rPr lang="ko-KR" altLang="en-US" sz="1400" i="1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써나가야</a:t>
            </a:r>
            <a:r>
              <a:rPr lang="ko-KR" altLang="en-US" sz="1400" i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하네</a:t>
            </a:r>
            <a:r>
              <a:rPr lang="en-US" altLang="ko-KR" sz="1400" i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algn="r"/>
            <a:r>
              <a:rPr lang="ko-KR" altLang="en-US" sz="1400" i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소설을 다루는 방법은 오직 한 가지 </a:t>
            </a:r>
            <a:r>
              <a:rPr lang="ko-KR" altLang="en-US" sz="1400" i="1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뿐일세</a:t>
            </a:r>
            <a:r>
              <a:rPr lang="en-US" altLang="ko-KR" sz="1400" i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algn="r"/>
            <a:r>
              <a:rPr lang="ko-KR" altLang="en-US" sz="1400" i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빌어먹을 이야기를 끝까지 밀어 붙이는 거지</a:t>
            </a:r>
            <a:r>
              <a:rPr lang="en-US" altLang="ko-KR" sz="1400" i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algn="r"/>
            <a:endParaRPr lang="en-US" altLang="ko-KR" sz="1400" i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r"/>
            <a:r>
              <a:rPr lang="en-US" altLang="ko-KR" sz="1400" i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sz="1400" i="1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김탁환</a:t>
            </a:r>
            <a:r>
              <a:rPr lang="en-US" altLang="ko-KR" sz="1400" i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“</a:t>
            </a:r>
            <a:r>
              <a:rPr lang="ko-KR" altLang="en-US" sz="1400" i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원고지</a:t>
            </a:r>
            <a:r>
              <a:rPr lang="en-US" altLang="ko-KR" sz="1400" i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”</a:t>
            </a:r>
            <a:endParaRPr lang="ko-KR" altLang="en-US" sz="1400" i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8055214" y="4260873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4. DB </a:t>
            </a:r>
            <a:r>
              <a:rPr lang="ko-KR" altLang="en-US" sz="54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설계</a:t>
            </a:r>
          </a:p>
        </p:txBody>
      </p:sp>
      <p:pic>
        <p:nvPicPr>
          <p:cNvPr id="1026" name="Picture 2" descr="하늘, 구름 감성 사진, 아이폰 배경화면 고화질 모음 1 :: 찬란한 나의_">
            <a:extLst>
              <a:ext uri="{FF2B5EF4-FFF2-40B4-BE49-F238E27FC236}">
                <a16:creationId xmlns:a16="http://schemas.microsoft.com/office/drawing/2014/main" id="{58C18B30-1FBA-AFA5-A4B4-A54EC471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3ECBB5-A8C0-BD9A-60CC-F0F7EC4B0EE0}"/>
              </a:ext>
            </a:extLst>
          </p:cNvPr>
          <p:cNvCxnSpPr>
            <a:cxnSpLocks/>
          </p:cNvCxnSpPr>
          <p:nvPr/>
        </p:nvCxnSpPr>
        <p:spPr>
          <a:xfrm>
            <a:off x="6096000" y="5184203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5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32851" y="111525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DB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모델링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88072" y="0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7C5F0207-EECB-E8D5-6358-766913AD7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395845"/>
              </p:ext>
            </p:extLst>
          </p:nvPr>
        </p:nvGraphicFramePr>
        <p:xfrm>
          <a:off x="296019" y="924560"/>
          <a:ext cx="11836946" cy="5684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7957880" imgH="8623440" progId="PBrush">
                  <p:embed/>
                </p:oleObj>
              </mc:Choice>
              <mc:Fallback>
                <p:oleObj name="Bitmap Image" r:id="rId2" imgW="17957880" imgH="8623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6019" y="924560"/>
                        <a:ext cx="11836946" cy="5684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860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1596</Words>
  <Application>Microsoft Office PowerPoint</Application>
  <PresentationFormat>와이드스크린</PresentationFormat>
  <Paragraphs>343</Paragraphs>
  <Slides>75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3" baseType="lpstr">
      <vt:lpstr>나눔고딕</vt:lpstr>
      <vt:lpstr>나눔고딕코딩</vt:lpstr>
      <vt:lpstr>마루 부리 Beta</vt:lpstr>
      <vt:lpstr>맑은 고딕</vt:lpstr>
      <vt:lpstr>바탕</vt:lpstr>
      <vt:lpstr>Arial</vt:lpstr>
      <vt:lpstr>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마리오 마리오</cp:lastModifiedBy>
  <cp:revision>362</cp:revision>
  <dcterms:created xsi:type="dcterms:W3CDTF">2020-11-18T01:48:02Z</dcterms:created>
  <dcterms:modified xsi:type="dcterms:W3CDTF">2022-08-04T06:44:45Z</dcterms:modified>
</cp:coreProperties>
</file>